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68" r:id="rId2"/>
    <p:sldId id="887" r:id="rId3"/>
    <p:sldId id="892" r:id="rId4"/>
    <p:sldId id="893" r:id="rId5"/>
    <p:sldId id="958" r:id="rId6"/>
    <p:sldId id="959" r:id="rId7"/>
    <p:sldId id="960" r:id="rId8"/>
    <p:sldId id="888" r:id="rId9"/>
    <p:sldId id="891" r:id="rId10"/>
    <p:sldId id="961" r:id="rId11"/>
    <p:sldId id="962" r:id="rId12"/>
    <p:sldId id="894" r:id="rId13"/>
    <p:sldId id="895" r:id="rId14"/>
    <p:sldId id="896" r:id="rId15"/>
    <p:sldId id="897" r:id="rId16"/>
    <p:sldId id="898" r:id="rId17"/>
    <p:sldId id="899" r:id="rId18"/>
    <p:sldId id="900" r:id="rId19"/>
    <p:sldId id="901" r:id="rId20"/>
    <p:sldId id="902" r:id="rId21"/>
    <p:sldId id="903" r:id="rId22"/>
    <p:sldId id="904" r:id="rId23"/>
    <p:sldId id="905" r:id="rId24"/>
    <p:sldId id="954" r:id="rId25"/>
    <p:sldId id="945" r:id="rId26"/>
    <p:sldId id="906" r:id="rId27"/>
    <p:sldId id="907" r:id="rId28"/>
    <p:sldId id="908" r:id="rId29"/>
    <p:sldId id="909" r:id="rId30"/>
    <p:sldId id="910" r:id="rId31"/>
    <p:sldId id="946" r:id="rId32"/>
    <p:sldId id="912" r:id="rId33"/>
    <p:sldId id="913" r:id="rId34"/>
    <p:sldId id="914" r:id="rId35"/>
    <p:sldId id="915" r:id="rId36"/>
    <p:sldId id="916" r:id="rId37"/>
    <p:sldId id="917" r:id="rId38"/>
    <p:sldId id="955" r:id="rId39"/>
    <p:sldId id="918" r:id="rId40"/>
    <p:sldId id="919" r:id="rId41"/>
    <p:sldId id="920" r:id="rId42"/>
    <p:sldId id="921" r:id="rId43"/>
    <p:sldId id="922" r:id="rId44"/>
    <p:sldId id="923" r:id="rId45"/>
    <p:sldId id="924" r:id="rId46"/>
    <p:sldId id="925" r:id="rId47"/>
    <p:sldId id="926" r:id="rId48"/>
    <p:sldId id="927" r:id="rId49"/>
    <p:sldId id="928" r:id="rId50"/>
    <p:sldId id="949" r:id="rId51"/>
    <p:sldId id="929" r:id="rId52"/>
    <p:sldId id="930" r:id="rId53"/>
    <p:sldId id="931" r:id="rId54"/>
    <p:sldId id="932" r:id="rId55"/>
    <p:sldId id="933" r:id="rId56"/>
    <p:sldId id="934" r:id="rId57"/>
    <p:sldId id="935" r:id="rId58"/>
    <p:sldId id="952" r:id="rId59"/>
    <p:sldId id="936" r:id="rId60"/>
    <p:sldId id="937" r:id="rId61"/>
    <p:sldId id="938" r:id="rId62"/>
    <p:sldId id="939" r:id="rId63"/>
    <p:sldId id="940" r:id="rId64"/>
    <p:sldId id="941" r:id="rId65"/>
    <p:sldId id="942" r:id="rId66"/>
  </p:sldIdLst>
  <p:sldSz cx="9144000" cy="6858000" type="screen4x3"/>
  <p:notesSz cx="7102475" cy="9655175"/>
  <p:defaultTextStyle>
    <a:defPPr>
      <a:defRPr lang="es-PE"/>
    </a:defPPr>
    <a:lvl1pPr marL="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2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1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1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1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1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40" algn="l" defTabSz="9142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CF1F8"/>
    <a:srgbClr val="00F26D"/>
    <a:srgbClr val="9900CC"/>
    <a:srgbClr val="0066CC"/>
    <a:srgbClr val="CC3300"/>
    <a:srgbClr val="00FF00"/>
    <a:srgbClr val="9FFFCA"/>
    <a:srgbClr val="33CCFF"/>
    <a:srgbClr val="0000FF"/>
    <a:srgbClr val="518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1" autoAdjust="0"/>
    <p:restoredTop sz="99645" autoAdjust="0"/>
  </p:normalViewPr>
  <p:slideViewPr>
    <p:cSldViewPr>
      <p:cViewPr varScale="1">
        <p:scale>
          <a:sx n="70" d="100"/>
          <a:sy n="70" d="100"/>
        </p:scale>
        <p:origin x="-9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482759"/>
          </a:xfrm>
          <a:prstGeom prst="rect">
            <a:avLst/>
          </a:prstGeom>
        </p:spPr>
        <p:txBody>
          <a:bodyPr vert="horz" lIns="96636" tIns="48320" rIns="96636" bIns="483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1" y="1"/>
            <a:ext cx="3077739" cy="482759"/>
          </a:xfrm>
          <a:prstGeom prst="rect">
            <a:avLst/>
          </a:prstGeom>
        </p:spPr>
        <p:txBody>
          <a:bodyPr vert="horz" lIns="96636" tIns="48320" rIns="96636" bIns="48320" rtlCol="0"/>
          <a:lstStyle>
            <a:lvl1pPr algn="r">
              <a:defRPr sz="1200"/>
            </a:lvl1pPr>
          </a:lstStyle>
          <a:p>
            <a:fld id="{A119CA98-80E7-4C55-A6F8-FA4C36FF62B8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725488"/>
            <a:ext cx="4827587" cy="3619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20" rIns="96636" bIns="483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586209"/>
            <a:ext cx="5681980" cy="4344829"/>
          </a:xfrm>
          <a:prstGeom prst="rect">
            <a:avLst/>
          </a:prstGeom>
        </p:spPr>
        <p:txBody>
          <a:bodyPr vert="horz" lIns="96636" tIns="48320" rIns="96636" bIns="483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9170741"/>
            <a:ext cx="3077739" cy="482759"/>
          </a:xfrm>
          <a:prstGeom prst="rect">
            <a:avLst/>
          </a:prstGeom>
        </p:spPr>
        <p:txBody>
          <a:bodyPr vert="horz" lIns="96636" tIns="48320" rIns="96636" bIns="483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1" y="9170741"/>
            <a:ext cx="3077739" cy="482759"/>
          </a:xfrm>
          <a:prstGeom prst="rect">
            <a:avLst/>
          </a:prstGeom>
        </p:spPr>
        <p:txBody>
          <a:bodyPr vert="horz" lIns="96636" tIns="48320" rIns="96636" bIns="48320" rtlCol="0" anchor="b"/>
          <a:lstStyle>
            <a:lvl1pPr algn="r">
              <a:defRPr sz="1200"/>
            </a:lvl1pPr>
          </a:lstStyle>
          <a:p>
            <a:fld id="{8E9D3148-50F2-4479-A497-404B7884029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774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4024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8046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52070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36094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20117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4140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8164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2187" algn="l" defTabSz="76804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7474">
              <a:defRPr/>
            </a:pPr>
            <a:r>
              <a:rPr lang="en-US" altLang="es-ES" dirty="0" smtClean="0">
                <a:solidFill>
                  <a:srgbClr val="000066"/>
                </a:solidFill>
                <a:latin typeface="Arial Narrow" pitchFamily="34" charset="0"/>
                <a:cs typeface="Times New Roman" pitchFamily="18" charset="0"/>
              </a:rPr>
              <a:t>- A reprogrammable and multifunction machine designed to move materials, tools or specialized instruments, by programmed movements to carry out a variety of tasks. </a:t>
            </a:r>
          </a:p>
          <a:p>
            <a:pPr defTabSz="957474">
              <a:defRPr/>
            </a:pPr>
            <a:r>
              <a:rPr lang="en-US" altLang="es-ES" dirty="0" smtClean="0"/>
              <a:t>- A programmable machine that imitates the actions or appearance of an intelligent creature–usually a human. </a:t>
            </a:r>
          </a:p>
          <a:p>
            <a:pPr defTabSz="957474">
              <a:defRPr/>
            </a:pPr>
            <a:r>
              <a:rPr lang="es-PE" altLang="es-ES" dirty="0" smtClean="0">
                <a:latin typeface="Comic Sans MS" pitchFamily="66" charset="0"/>
              </a:rPr>
              <a:t>- Un robot es un mecanismo que puede efectuar acciones independientes e interactuar con su entorno.</a:t>
            </a:r>
          </a:p>
          <a:p>
            <a:pPr marL="179527" indent="-179527" defTabSz="957474">
              <a:buFontTx/>
              <a:buChar char="-"/>
              <a:defRPr/>
            </a:pPr>
            <a:r>
              <a:rPr lang="es-PE" dirty="0" smtClean="0">
                <a:latin typeface="Comic Sans MS" pitchFamily="66" charset="0"/>
              </a:rPr>
              <a:t>Máquinas con </a:t>
            </a:r>
            <a:r>
              <a:rPr lang="es-PE" dirty="0" err="1" smtClean="0">
                <a:latin typeface="Comic Sans MS" pitchFamily="66" charset="0"/>
              </a:rPr>
              <a:t>sensado</a:t>
            </a:r>
            <a:r>
              <a:rPr lang="es-PE" dirty="0" smtClean="0">
                <a:latin typeface="Comic Sans MS" pitchFamily="66" charset="0"/>
              </a:rPr>
              <a:t>, inteligencia y </a:t>
            </a:r>
            <a:r>
              <a:rPr lang="es-PE" dirty="0" err="1" smtClean="0">
                <a:latin typeface="Comic Sans MS" pitchFamily="66" charset="0"/>
              </a:rPr>
              <a:t>mobilidad</a:t>
            </a:r>
            <a:endParaRPr lang="es-PE" dirty="0" smtClean="0">
              <a:latin typeface="Comic Sans MS" pitchFamily="66" charset="0"/>
            </a:endParaRPr>
          </a:p>
          <a:p>
            <a:pPr marL="179527" indent="-179527" defTabSz="957474">
              <a:buFontTx/>
              <a:buChar char="-"/>
              <a:defRPr/>
            </a:pPr>
            <a:r>
              <a:rPr lang="en-US" dirty="0"/>
              <a:t>An intelligent robot must be able to </a:t>
            </a:r>
            <a:r>
              <a:rPr lang="en-US" dirty="0">
                <a:solidFill>
                  <a:schemeClr val="accent2"/>
                </a:solidFill>
              </a:rPr>
              <a:t>coordinate its own motions</a:t>
            </a:r>
            <a:r>
              <a:rPr lang="en-US" dirty="0"/>
              <a:t> in order to achieve certain goals (KH)</a:t>
            </a:r>
            <a:endParaRPr lang="es-PE" dirty="0" smtClean="0"/>
          </a:p>
          <a:p>
            <a:pPr defTabSz="957474">
              <a:defRPr/>
            </a:pPr>
            <a:endParaRPr lang="en-US" altLang="es-ES" dirty="0" smtClean="0">
              <a:solidFill>
                <a:srgbClr val="000066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7474">
              <a:defRPr/>
            </a:pPr>
            <a:r>
              <a:rPr lang="en-US" altLang="es-ES" dirty="0" smtClean="0">
                <a:solidFill>
                  <a:srgbClr val="000066"/>
                </a:solidFill>
                <a:latin typeface="Arial Narrow" pitchFamily="34" charset="0"/>
                <a:cs typeface="Times New Roman" pitchFamily="18" charset="0"/>
              </a:rPr>
              <a:t>- A reprogrammable and multifunction machine designed to move materials, tools or specialized instruments, by programmed movements to carry out a variety of tasks. </a:t>
            </a:r>
          </a:p>
          <a:p>
            <a:pPr defTabSz="957474">
              <a:defRPr/>
            </a:pPr>
            <a:r>
              <a:rPr lang="en-US" altLang="es-ES" dirty="0" smtClean="0"/>
              <a:t>- A programmable machine that imitates the actions or appearance of an intelligent creature–usually a human. </a:t>
            </a:r>
          </a:p>
          <a:p>
            <a:pPr defTabSz="957474">
              <a:defRPr/>
            </a:pPr>
            <a:r>
              <a:rPr lang="es-PE" altLang="es-ES" dirty="0" smtClean="0">
                <a:latin typeface="Comic Sans MS" pitchFamily="66" charset="0"/>
              </a:rPr>
              <a:t>- Un robot es un mecanismo que puede efectuar acciones independientes e interactuar con su entorno.</a:t>
            </a:r>
          </a:p>
          <a:p>
            <a:pPr marL="179527" indent="-179527" defTabSz="957474">
              <a:buFontTx/>
              <a:buChar char="-"/>
              <a:defRPr/>
            </a:pPr>
            <a:r>
              <a:rPr lang="es-PE" dirty="0" smtClean="0">
                <a:latin typeface="Comic Sans MS" pitchFamily="66" charset="0"/>
              </a:rPr>
              <a:t>Máquinas con </a:t>
            </a:r>
            <a:r>
              <a:rPr lang="es-PE" dirty="0" err="1" smtClean="0">
                <a:latin typeface="Comic Sans MS" pitchFamily="66" charset="0"/>
              </a:rPr>
              <a:t>sensado</a:t>
            </a:r>
            <a:r>
              <a:rPr lang="es-PE" dirty="0" smtClean="0">
                <a:latin typeface="Comic Sans MS" pitchFamily="66" charset="0"/>
              </a:rPr>
              <a:t>, inteligencia y </a:t>
            </a:r>
            <a:r>
              <a:rPr lang="es-PE" dirty="0" err="1" smtClean="0">
                <a:latin typeface="Comic Sans MS" pitchFamily="66" charset="0"/>
              </a:rPr>
              <a:t>mobilidad</a:t>
            </a:r>
            <a:endParaRPr lang="es-PE" dirty="0" smtClean="0">
              <a:latin typeface="Comic Sans MS" pitchFamily="66" charset="0"/>
            </a:endParaRPr>
          </a:p>
          <a:p>
            <a:pPr marL="179527" indent="-179527" defTabSz="957474">
              <a:buFontTx/>
              <a:buChar char="-"/>
              <a:defRPr/>
            </a:pPr>
            <a:r>
              <a:rPr lang="en-US" dirty="0"/>
              <a:t>An intelligent robot must be able to </a:t>
            </a:r>
            <a:r>
              <a:rPr lang="en-US" dirty="0">
                <a:solidFill>
                  <a:schemeClr val="accent2"/>
                </a:solidFill>
              </a:rPr>
              <a:t>coordinate its own motions</a:t>
            </a:r>
            <a:r>
              <a:rPr lang="en-US" dirty="0"/>
              <a:t> in order to achieve certain goals (KH)</a:t>
            </a:r>
            <a:endParaRPr lang="es-PE" dirty="0" smtClean="0"/>
          </a:p>
          <a:p>
            <a:pPr defTabSz="957474">
              <a:defRPr/>
            </a:pPr>
            <a:endParaRPr lang="en-US" altLang="es-ES" dirty="0" smtClean="0">
              <a:solidFill>
                <a:srgbClr val="000066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1E6AD-BD21-462D-B8A6-518F2B42D39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2421121"/>
            <a:ext cx="6400800" cy="1752600"/>
          </a:xfrm>
        </p:spPr>
        <p:txBody>
          <a:bodyPr>
            <a:normAutofit/>
          </a:bodyPr>
          <a:lstStyle>
            <a:lvl1pPr marL="0" marR="0" indent="0" algn="ctr" defTabSz="28897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PE" sz="3400" b="1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Gill Sans"/>
                <a:ea typeface="+mn-ea"/>
                <a:cs typeface="+mn-cs"/>
                <a:sym typeface="Gill 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PE" noProof="0" smtClean="0"/>
              <a:t>Haga clic para modificar el estilo de título</a:t>
            </a:r>
            <a:endParaRPr lang="es-PE" noProof="0"/>
          </a:p>
        </p:txBody>
      </p:sp>
      <p:sp>
        <p:nvSpPr>
          <p:cNvPr id="8" name="7 CuadroTexto"/>
          <p:cNvSpPr txBox="1"/>
          <p:nvPr userDrawn="1"/>
        </p:nvSpPr>
        <p:spPr>
          <a:xfrm>
            <a:off x="5148064" y="245259"/>
            <a:ext cx="3779471" cy="363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659" tIns="42659" rIns="42659" bIns="42659" numCol="1" spcCol="31994" rtlCol="0" anchor="ctr">
            <a:spAutoFit/>
          </a:bodyPr>
          <a:lstStyle/>
          <a:p>
            <a:pPr marL="0" marR="0" indent="0" algn="ctr" defTabSz="4586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PE" sz="1800" b="1" i="0" u="none" strike="noStrike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Gill Sans"/>
                <a:sym typeface="Gill Sans"/>
              </a:rPr>
              <a:t>Fundamentos de Robótica: </a:t>
            </a:r>
            <a:r>
              <a:rPr lang="es-PE" sz="1800" b="1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</a:rPr>
              <a:t>2017-I</a:t>
            </a:r>
            <a:endParaRPr kumimoji="0" lang="es-PE" sz="18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Gill Sans"/>
              <a:sym typeface="Gill Sans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0"/>
          </p:nvPr>
        </p:nvSpPr>
        <p:spPr>
          <a:xfrm>
            <a:off x="2438532" y="4170612"/>
            <a:ext cx="4266936" cy="914188"/>
          </a:xfrm>
        </p:spPr>
        <p:txBody>
          <a:bodyPr>
            <a:normAutofit/>
          </a:bodyPr>
          <a:lstStyle>
            <a:lvl1pPr marL="0" marR="0" indent="0" algn="ctr" defTabSz="288978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PE" sz="1700" b="1" i="0" u="none" strike="noStrike" cap="none" spc="0" baseline="0" dirty="0">
                <a:ln>
                  <a:noFill/>
                </a:ln>
                <a:solidFill>
                  <a:srgbClr val="32CCFF"/>
                </a:solidFill>
                <a:uFillTx/>
                <a:latin typeface="Gill Sans"/>
                <a:ea typeface="+mn-ea"/>
                <a:cs typeface="+mn-cs"/>
                <a:sym typeface="Gill Sans"/>
              </a:defRPr>
            </a:lvl1pPr>
          </a:lstStyle>
          <a:p>
            <a:pPr lvl="0"/>
            <a:r>
              <a:rPr lang="es-PE" noProof="0" smtClean="0"/>
              <a:t>Haga clic para modificar el estilo de texto del patrón</a:t>
            </a:r>
            <a:endParaRPr lang="es-PE" noProof="0"/>
          </a:p>
        </p:txBody>
      </p:sp>
      <p:sp>
        <p:nvSpPr>
          <p:cNvPr id="9" name="8 Rectángulo"/>
          <p:cNvSpPr/>
          <p:nvPr userDrawn="1"/>
        </p:nvSpPr>
        <p:spPr>
          <a:xfrm>
            <a:off x="35496" y="44624"/>
            <a:ext cx="111561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" name="Picture 2" descr="https://www.utec.edu.pe/sites/default/files/logo_0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" y="82435"/>
            <a:ext cx="2232248" cy="105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50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4282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4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300"/>
            </a:lvl2pPr>
            <a:lvl3pPr marL="914260" indent="0">
              <a:buNone/>
              <a:defRPr sz="1000"/>
            </a:lvl3pPr>
            <a:lvl4pPr marL="1371392" indent="0">
              <a:buNone/>
              <a:defRPr sz="900"/>
            </a:lvl4pPr>
            <a:lvl5pPr marL="1828521" indent="0">
              <a:buNone/>
              <a:defRPr sz="900"/>
            </a:lvl5pPr>
            <a:lvl6pPr marL="2285651" indent="0">
              <a:buNone/>
              <a:defRPr sz="900"/>
            </a:lvl6pPr>
            <a:lvl7pPr marL="2742781" indent="0">
              <a:buNone/>
              <a:defRPr sz="900"/>
            </a:lvl7pPr>
            <a:lvl8pPr marL="3199910" indent="0">
              <a:buNone/>
              <a:defRPr sz="900"/>
            </a:lvl8pPr>
            <a:lvl9pPr marL="365704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5343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57130" indent="0">
              <a:buNone/>
              <a:defRPr sz="2800"/>
            </a:lvl2pPr>
            <a:lvl3pPr marL="914260" indent="0">
              <a:buNone/>
              <a:defRPr sz="2400"/>
            </a:lvl3pPr>
            <a:lvl4pPr marL="1371392" indent="0">
              <a:buNone/>
              <a:defRPr sz="2000"/>
            </a:lvl4pPr>
            <a:lvl5pPr marL="1828521" indent="0">
              <a:buNone/>
              <a:defRPr sz="2000"/>
            </a:lvl5pPr>
            <a:lvl6pPr marL="2285651" indent="0">
              <a:buNone/>
              <a:defRPr sz="2000"/>
            </a:lvl6pPr>
            <a:lvl7pPr marL="2742781" indent="0">
              <a:buNone/>
              <a:defRPr sz="2000"/>
            </a:lvl7pPr>
            <a:lvl8pPr marL="3199910" indent="0">
              <a:buNone/>
              <a:defRPr sz="2000"/>
            </a:lvl8pPr>
            <a:lvl9pPr marL="365704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300"/>
            </a:lvl2pPr>
            <a:lvl3pPr marL="914260" indent="0">
              <a:buNone/>
              <a:defRPr sz="1000"/>
            </a:lvl3pPr>
            <a:lvl4pPr marL="1371392" indent="0">
              <a:buNone/>
              <a:defRPr sz="900"/>
            </a:lvl4pPr>
            <a:lvl5pPr marL="1828521" indent="0">
              <a:buNone/>
              <a:defRPr sz="900"/>
            </a:lvl5pPr>
            <a:lvl6pPr marL="2285651" indent="0">
              <a:buNone/>
              <a:defRPr sz="900"/>
            </a:lvl6pPr>
            <a:lvl7pPr marL="2742781" indent="0">
              <a:buNone/>
              <a:defRPr sz="900"/>
            </a:lvl7pPr>
            <a:lvl8pPr marL="3199910" indent="0">
              <a:buNone/>
              <a:defRPr sz="900"/>
            </a:lvl8pPr>
            <a:lvl9pPr marL="365704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7859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53591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5324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Gill Sans"/>
              </a:defRPr>
            </a:lvl1pPr>
          </a:lstStyle>
          <a:p>
            <a:r>
              <a:rPr lang="es-PE" noProof="0" smtClean="0"/>
              <a:t>Haga clic para modificar el estilo de título</a:t>
            </a:r>
            <a:endParaRPr lang="es-PE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7270"/>
            <a:ext cx="8229600" cy="5379609"/>
          </a:xfrm>
        </p:spPr>
        <p:txBody>
          <a:bodyPr/>
          <a:lstStyle>
            <a:lvl1pPr marL="196012" indent="-196012">
              <a:defRPr sz="2000">
                <a:latin typeface="Gill Sans"/>
              </a:defRPr>
            </a:lvl1pPr>
            <a:lvl2pPr marL="376023" indent="-160010">
              <a:buFontTx/>
              <a:buChar char="-"/>
              <a:defRPr sz="1800">
                <a:latin typeface="Gill Sans"/>
              </a:defRPr>
            </a:lvl2pPr>
            <a:lvl3pPr marL="598703" indent="-225348">
              <a:defRPr sz="1600">
                <a:latin typeface="Gill Sans"/>
              </a:defRPr>
            </a:lvl3pPr>
            <a:lvl4pPr marL="898722" indent="-228015">
              <a:defRPr sz="1500">
                <a:latin typeface="Gill Sans"/>
              </a:defRPr>
            </a:lvl4pPr>
            <a:lvl5pPr marL="1129403" indent="-228015">
              <a:defRPr sz="1500">
                <a:latin typeface="Gill Sans"/>
              </a:defRPr>
            </a:lvl5pPr>
          </a:lstStyle>
          <a:p>
            <a:pPr lvl="0"/>
            <a:r>
              <a:rPr lang="es-PE" noProof="0" smtClean="0"/>
              <a:t>Haga clic para modificar el estilo de texto del patrón</a:t>
            </a:r>
          </a:p>
          <a:p>
            <a:pPr lvl="1"/>
            <a:r>
              <a:rPr lang="es-PE" noProof="0" smtClean="0"/>
              <a:t>Segundo nivel</a:t>
            </a:r>
          </a:p>
          <a:p>
            <a:pPr lvl="2"/>
            <a:r>
              <a:rPr lang="es-PE" noProof="0" smtClean="0"/>
              <a:t>Tercer nivel</a:t>
            </a:r>
          </a:p>
          <a:p>
            <a:pPr lvl="3"/>
            <a:r>
              <a:rPr lang="es-PE" noProof="0" smtClean="0"/>
              <a:t>Cuarto nivel</a:t>
            </a:r>
          </a:p>
          <a:p>
            <a:pPr lvl="4"/>
            <a:r>
              <a:rPr lang="es-PE" noProof="0" smtClean="0"/>
              <a:t>Quinto nivel</a:t>
            </a:r>
            <a:endParaRPr lang="es-PE" noProof="0"/>
          </a:p>
        </p:txBody>
      </p:sp>
      <p:sp>
        <p:nvSpPr>
          <p:cNvPr id="4" name="3 CuadroTexto"/>
          <p:cNvSpPr txBox="1"/>
          <p:nvPr userDrawn="1"/>
        </p:nvSpPr>
        <p:spPr>
          <a:xfrm>
            <a:off x="8775498" y="6612730"/>
            <a:ext cx="381096" cy="231424"/>
          </a:xfrm>
          <a:prstGeom prst="rect">
            <a:avLst/>
          </a:prstGeom>
          <a:noFill/>
        </p:spPr>
        <p:txBody>
          <a:bodyPr vert="horz" wrap="none" lIns="76786" tIns="38393" rIns="76786" bIns="38393" rtlCol="0" anchor="ctr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defRPr>
            </a:lvl1pPr>
          </a:lstStyle>
          <a:p>
            <a:pPr lvl="0"/>
            <a:fld id="{ADA18250-E8FE-4F7D-9CE3-51BFBEDA57E3}" type="slidenum">
              <a:rPr lang="es-PE" smtClean="0"/>
              <a:pPr lvl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0621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>
            <a:normAutofit/>
          </a:bodyPr>
          <a:lstStyle>
            <a:lvl1pPr>
              <a:defRPr sz="2800">
                <a:latin typeface="Gill Sans"/>
              </a:defRPr>
            </a:lvl1pPr>
          </a:lstStyle>
          <a:p>
            <a:r>
              <a:rPr lang="es-PE" noProof="0" dirty="0" smtClean="0"/>
              <a:t>Haga clic para modificar el estilo de título</a:t>
            </a:r>
            <a:endParaRPr lang="es-PE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4" y="1629218"/>
            <a:ext cx="8426033" cy="4947661"/>
          </a:xfrm>
        </p:spPr>
        <p:txBody>
          <a:bodyPr/>
          <a:lstStyle>
            <a:lvl1pPr marL="196012" indent="-196012">
              <a:defRPr sz="2000">
                <a:latin typeface="Gill Sans"/>
              </a:defRPr>
            </a:lvl1pPr>
            <a:lvl2pPr marL="376023" indent="-160010">
              <a:buFontTx/>
              <a:buChar char="-"/>
              <a:defRPr sz="1800">
                <a:latin typeface="Gill Sans"/>
              </a:defRPr>
            </a:lvl2pPr>
            <a:lvl3pPr marL="598703" indent="-225348">
              <a:defRPr sz="1600">
                <a:latin typeface="Gill Sans"/>
              </a:defRPr>
            </a:lvl3pPr>
            <a:lvl4pPr marL="898722" indent="-228015">
              <a:defRPr sz="1500">
                <a:latin typeface="Gill Sans"/>
              </a:defRPr>
            </a:lvl4pPr>
            <a:lvl5pPr marL="1129403" indent="-228015">
              <a:defRPr sz="1500">
                <a:latin typeface="Gill Sans"/>
              </a:defRPr>
            </a:lvl5pPr>
          </a:lstStyle>
          <a:p>
            <a:pPr lvl="0"/>
            <a:r>
              <a:rPr lang="es-PE" noProof="0" smtClean="0"/>
              <a:t>Haga clic para modificar el estilo de texto del patrón</a:t>
            </a:r>
          </a:p>
          <a:p>
            <a:pPr lvl="1"/>
            <a:r>
              <a:rPr lang="es-PE" noProof="0" smtClean="0"/>
              <a:t>Segundo nivel</a:t>
            </a:r>
          </a:p>
          <a:p>
            <a:pPr lvl="2"/>
            <a:r>
              <a:rPr lang="es-PE" noProof="0" smtClean="0"/>
              <a:t>Tercer nivel</a:t>
            </a:r>
          </a:p>
          <a:p>
            <a:pPr lvl="3"/>
            <a:r>
              <a:rPr lang="es-PE" noProof="0" smtClean="0"/>
              <a:t>Cuarto nivel</a:t>
            </a:r>
          </a:p>
          <a:p>
            <a:pPr lvl="4"/>
            <a:r>
              <a:rPr lang="es-PE" noProof="0" smtClean="0"/>
              <a:t>Quinto nivel</a:t>
            </a:r>
            <a:endParaRPr lang="es-PE" noProof="0"/>
          </a:p>
        </p:txBody>
      </p:sp>
      <p:sp>
        <p:nvSpPr>
          <p:cNvPr id="4" name="3 CuadroTexto"/>
          <p:cNvSpPr txBox="1"/>
          <p:nvPr userDrawn="1"/>
        </p:nvSpPr>
        <p:spPr>
          <a:xfrm>
            <a:off x="8775498" y="6612730"/>
            <a:ext cx="381096" cy="231424"/>
          </a:xfrm>
          <a:prstGeom prst="rect">
            <a:avLst/>
          </a:prstGeom>
          <a:noFill/>
        </p:spPr>
        <p:txBody>
          <a:bodyPr vert="horz" wrap="none" lIns="76786" tIns="38393" rIns="76786" bIns="38393" rtlCol="0" anchor="ctr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defRPr>
            </a:lvl1pPr>
          </a:lstStyle>
          <a:p>
            <a:pPr lvl="0"/>
            <a:fld id="{ADA18250-E8FE-4F7D-9CE3-51BFBEDA57E3}" type="slidenum">
              <a:rPr lang="es-PE" smtClean="0"/>
              <a:pPr lvl="0"/>
              <a:t>‹Nº›</a:t>
            </a:fld>
            <a:endParaRPr lang="es-PE"/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1682303" y="909305"/>
            <a:ext cx="5779394" cy="503939"/>
          </a:xfrm>
        </p:spPr>
        <p:txBody>
          <a:bodyPr>
            <a:noAutofit/>
          </a:bodyPr>
          <a:lstStyle>
            <a:lvl1pPr marL="0" indent="0" algn="ctr" defTabSz="384024" rtl="0" eaLnBrk="1" latinLnBrk="0" hangingPunct="1">
              <a:spcBef>
                <a:spcPts val="1008"/>
              </a:spcBef>
              <a:buNone/>
              <a:defRPr lang="es-PE" sz="2000" kern="1200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/>
            <a:r>
              <a:rPr lang="es-PE" noProof="0" dirty="0" smtClean="0"/>
              <a:t>Haga clic para modificar el estilo de texto</a:t>
            </a:r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3556399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>
            <a:normAutofit/>
          </a:bodyPr>
          <a:lstStyle>
            <a:lvl1pPr>
              <a:defRPr sz="2800">
                <a:latin typeface="Gill Sans"/>
              </a:defRPr>
            </a:lvl1pPr>
          </a:lstStyle>
          <a:p>
            <a:r>
              <a:rPr lang="es-PE" noProof="0" smtClean="0"/>
              <a:t>Haga clic para modificar el estilo de título</a:t>
            </a:r>
            <a:endParaRPr lang="es-PE" noProof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4" y="1629218"/>
            <a:ext cx="8426033" cy="4947661"/>
          </a:xfrm>
        </p:spPr>
        <p:txBody>
          <a:bodyPr/>
          <a:lstStyle>
            <a:lvl1pPr marL="224014" marR="0" indent="-224014" algn="l" defTabSz="288978" rtl="0" fontAlgn="auto" latinLnBrk="0" hangingPunct="0">
              <a:lnSpc>
                <a:spcPct val="100000"/>
              </a:lnSpc>
              <a:spcBef>
                <a:spcPts val="1852"/>
              </a:spcBef>
              <a:spcAft>
                <a:spcPts val="0"/>
              </a:spcAft>
              <a:buClrTx/>
              <a:buSzPct val="110000"/>
              <a:buFontTx/>
              <a:buChar char="•"/>
              <a:tabLst/>
              <a:defRPr kumimoji="0" lang="es-ES" sz="2000" b="0" i="0" u="none" strike="noStrike" cap="none" spc="0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ill Sans"/>
                <a:ea typeface="+mn-ea"/>
                <a:cs typeface="+mn-cs"/>
                <a:sym typeface="Gill Sans"/>
              </a:defRPr>
            </a:lvl1pPr>
            <a:lvl2pPr marL="530699" indent="-225348">
              <a:buFontTx/>
              <a:buChar char="-"/>
              <a:defRPr sz="1800">
                <a:latin typeface="Gill Sans"/>
              </a:defRPr>
            </a:lvl2pPr>
            <a:lvl3pPr marL="757379" indent="-158677">
              <a:tabLst/>
              <a:defRPr sz="1600">
                <a:latin typeface="Gill Sans"/>
              </a:defRPr>
            </a:lvl3pPr>
            <a:lvl4pPr marL="1050731" indent="-226681" defTabSz="1050731">
              <a:tabLst/>
              <a:defRPr sz="1500">
                <a:latin typeface="Gill Sans"/>
              </a:defRPr>
            </a:lvl4pPr>
            <a:lvl5pPr marL="1129403" indent="-228015">
              <a:tabLst>
                <a:tab pos="824050" algn="l"/>
              </a:tabLst>
              <a:defRPr sz="1500">
                <a:latin typeface="Gill Sans"/>
              </a:defRPr>
            </a:lvl5pPr>
          </a:lstStyle>
          <a:p>
            <a:pPr lvl="0"/>
            <a:r>
              <a:rPr lang="es-PE" noProof="0" smtClean="0"/>
              <a:t>Haga clic para modificar el estilo de texto del patrón</a:t>
            </a:r>
          </a:p>
          <a:p>
            <a:pPr lvl="1"/>
            <a:r>
              <a:rPr lang="es-PE" noProof="0" smtClean="0"/>
              <a:t>Segundo nivel</a:t>
            </a:r>
          </a:p>
          <a:p>
            <a:pPr lvl="2"/>
            <a:r>
              <a:rPr lang="es-PE" noProof="0" smtClean="0"/>
              <a:t>Tercer nivel</a:t>
            </a:r>
          </a:p>
          <a:p>
            <a:pPr lvl="3"/>
            <a:r>
              <a:rPr lang="es-PE" noProof="0" smtClean="0"/>
              <a:t>Cuarto nivel</a:t>
            </a:r>
          </a:p>
        </p:txBody>
      </p:sp>
      <p:sp>
        <p:nvSpPr>
          <p:cNvPr id="6" name="5 Marcador de texto"/>
          <p:cNvSpPr>
            <a:spLocks noGrp="1"/>
          </p:cNvSpPr>
          <p:nvPr>
            <p:ph type="body" sz="quarter" idx="10"/>
          </p:nvPr>
        </p:nvSpPr>
        <p:spPr>
          <a:xfrm>
            <a:off x="1682303" y="909305"/>
            <a:ext cx="5779394" cy="503939"/>
          </a:xfrm>
        </p:spPr>
        <p:txBody>
          <a:bodyPr>
            <a:noAutofit/>
          </a:bodyPr>
          <a:lstStyle>
            <a:lvl1pPr marL="0" indent="0" algn="ctr" defTabSz="384024" rtl="0" eaLnBrk="1" latinLnBrk="0" hangingPunct="1">
              <a:spcBef>
                <a:spcPts val="1008"/>
              </a:spcBef>
              <a:buNone/>
              <a:defRPr lang="es-PE" sz="2000" kern="1200" baseline="0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 lvl="0"/>
            <a:r>
              <a:rPr lang="es-PE" noProof="0" smtClean="0"/>
              <a:t>Haga clic para modificar el estilo de texto</a:t>
            </a:r>
            <a:endParaRPr lang="es-PE" noProof="0"/>
          </a:p>
        </p:txBody>
      </p:sp>
      <p:sp>
        <p:nvSpPr>
          <p:cNvPr id="7" name="6 CuadroTexto"/>
          <p:cNvSpPr txBox="1"/>
          <p:nvPr userDrawn="1"/>
        </p:nvSpPr>
        <p:spPr>
          <a:xfrm>
            <a:off x="8775498" y="6612730"/>
            <a:ext cx="381096" cy="231424"/>
          </a:xfrm>
          <a:prstGeom prst="rect">
            <a:avLst/>
          </a:prstGeom>
          <a:noFill/>
        </p:spPr>
        <p:txBody>
          <a:bodyPr vert="horz" wrap="none" lIns="76786" tIns="38393" rIns="76786" bIns="38393" rtlCol="0" anchor="ctr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defRPr>
            </a:lvl1pPr>
          </a:lstStyle>
          <a:p>
            <a:pPr lvl="0"/>
            <a:fld id="{ADA18250-E8FE-4F7D-9CE3-51BFBEDA57E3}" type="slidenum">
              <a:rPr lang="es-PE" smtClean="0"/>
              <a:pPr lvl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6624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77357"/>
            <a:ext cx="8229600" cy="706657"/>
          </a:xfrm>
        </p:spPr>
        <p:txBody>
          <a:bodyPr>
            <a:noAutofit/>
          </a:bodyPr>
          <a:lstStyle>
            <a:lvl1pPr marL="0" marR="0" indent="0" algn="ctr" defTabSz="288978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s-PE" sz="2800" b="1" i="0" u="none" strike="noStrike" cap="none" spc="0" baseline="0" dirty="0">
                <a:ln>
                  <a:noFill/>
                </a:ln>
                <a:solidFill>
                  <a:srgbClr val="B51A00"/>
                </a:solidFill>
                <a:uFillTx/>
                <a:latin typeface="Gill Sans"/>
                <a:ea typeface="+mn-ea"/>
                <a:cs typeface="+mn-cs"/>
                <a:sym typeface="Gill Sans"/>
              </a:defRPr>
            </a:lvl1pPr>
          </a:lstStyle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4" y="1629218"/>
            <a:ext cx="8426033" cy="4947661"/>
          </a:xfrm>
        </p:spPr>
        <p:txBody>
          <a:bodyPr/>
          <a:lstStyle>
            <a:lvl1pPr marL="353355" marR="0" indent="-353355" algn="l" defTabSz="231182" rtl="0" fontAlgn="auto" latinLnBrk="0" hangingPunct="0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tabLst/>
              <a:defRPr lang="es-ES" sz="2400" b="0" i="0" u="none" strike="noStrike" cap="none" spc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uFillTx/>
                <a:latin typeface="Gill Sans"/>
                <a:ea typeface="+mn-ea"/>
                <a:cs typeface="+mn-cs"/>
                <a:sym typeface="Gill Sans"/>
              </a:defRPr>
            </a:lvl1pPr>
            <a:lvl2pPr marL="530699" indent="-225348">
              <a:buFontTx/>
              <a:buChar char="-"/>
              <a:defRPr sz="1500">
                <a:latin typeface="Gill Sans"/>
              </a:defRPr>
            </a:lvl2pPr>
            <a:lvl3pPr marL="757379" indent="-158677">
              <a:tabLst/>
              <a:defRPr sz="1500">
                <a:latin typeface="Gill Sans"/>
              </a:defRPr>
            </a:lvl3pPr>
            <a:lvl4pPr marL="1050731" indent="-226681" defTabSz="1050731">
              <a:tabLst/>
              <a:defRPr sz="1500">
                <a:latin typeface="Gill Sans"/>
              </a:defRPr>
            </a:lvl4pPr>
            <a:lvl5pPr marL="1129403" indent="-228015">
              <a:tabLst>
                <a:tab pos="824050" algn="l"/>
              </a:tabLst>
              <a:defRPr sz="1500">
                <a:latin typeface="Gill Sans"/>
              </a:defRPr>
            </a:lvl5pPr>
          </a:lstStyle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</p:txBody>
      </p:sp>
      <p:sp>
        <p:nvSpPr>
          <p:cNvPr id="5" name="4 CuadroTexto"/>
          <p:cNvSpPr txBox="1"/>
          <p:nvPr userDrawn="1"/>
        </p:nvSpPr>
        <p:spPr>
          <a:xfrm>
            <a:off x="8775498" y="6612730"/>
            <a:ext cx="381096" cy="231424"/>
          </a:xfrm>
          <a:prstGeom prst="rect">
            <a:avLst/>
          </a:prstGeom>
          <a:noFill/>
        </p:spPr>
        <p:txBody>
          <a:bodyPr vert="horz" wrap="none" lIns="76786" tIns="38393" rIns="76786" bIns="38393" rtlCol="0" anchor="ctr">
            <a:spAutoFit/>
          </a:bodyPr>
          <a:lstStyle>
            <a:defPPr>
              <a:defRPr lang="es-PE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defRPr>
            </a:lvl1pPr>
          </a:lstStyle>
          <a:p>
            <a:pPr lvl="0"/>
            <a:fld id="{ADA18250-E8FE-4F7D-9CE3-51BFBEDA57E3}" type="slidenum">
              <a:rPr lang="es-PE" smtClean="0"/>
              <a:pPr lvl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454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57697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076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1" indent="0">
              <a:buNone/>
              <a:defRPr sz="1600" b="1"/>
            </a:lvl5pPr>
            <a:lvl6pPr marL="2285651" indent="0">
              <a:buNone/>
              <a:defRPr sz="1600" b="1"/>
            </a:lvl6pPr>
            <a:lvl7pPr marL="2742781" indent="0">
              <a:buNone/>
              <a:defRPr sz="1600" b="1"/>
            </a:lvl7pPr>
            <a:lvl8pPr marL="3199910" indent="0">
              <a:buNone/>
              <a:defRPr sz="1600" b="1"/>
            </a:lvl8pPr>
            <a:lvl9pPr marL="365704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1" indent="0">
              <a:buNone/>
              <a:defRPr sz="1600" b="1"/>
            </a:lvl5pPr>
            <a:lvl6pPr marL="2285651" indent="0">
              <a:buNone/>
              <a:defRPr sz="1600" b="1"/>
            </a:lvl6pPr>
            <a:lvl7pPr marL="2742781" indent="0">
              <a:buNone/>
              <a:defRPr sz="1600" b="1"/>
            </a:lvl7pPr>
            <a:lvl8pPr marL="3199910" indent="0">
              <a:buNone/>
              <a:defRPr sz="1600" b="1"/>
            </a:lvl8pPr>
            <a:lvl9pPr marL="365704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89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590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97270"/>
            <a:ext cx="8229600" cy="5183375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en-US" noProof="0" dirty="0" err="1" smtClean="0"/>
              <a:t>Haga</a:t>
            </a:r>
            <a:r>
              <a:rPr lang="en-US" noProof="0" dirty="0" smtClean="0"/>
              <a:t> </a:t>
            </a:r>
            <a:r>
              <a:rPr lang="en-US" noProof="0" dirty="0" err="1" smtClean="0"/>
              <a:t>clic</a:t>
            </a:r>
            <a:r>
              <a:rPr lang="en-US" noProof="0" dirty="0" smtClean="0"/>
              <a:t> para </a:t>
            </a:r>
            <a:r>
              <a:rPr lang="en-US" noProof="0" dirty="0" err="1" smtClean="0"/>
              <a:t>modificar</a:t>
            </a:r>
            <a:r>
              <a:rPr lang="en-US" noProof="0" dirty="0" smtClean="0"/>
              <a:t> el </a:t>
            </a:r>
            <a:r>
              <a:rPr lang="en-US" noProof="0" dirty="0" err="1" smtClean="0"/>
              <a:t>estilo</a:t>
            </a:r>
            <a:r>
              <a:rPr lang="en-US" noProof="0" dirty="0" smtClean="0"/>
              <a:t> de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del </a:t>
            </a:r>
            <a:r>
              <a:rPr lang="en-US" noProof="0" dirty="0" err="1" smtClean="0"/>
              <a:t>patrón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Tercer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3"/>
            <a:r>
              <a:rPr lang="en-US" noProof="0" dirty="0" smtClean="0"/>
              <a:t>Cuarto </a:t>
            </a:r>
            <a:r>
              <a:rPr lang="en-US" noProof="0" dirty="0" err="1" smtClean="0"/>
              <a:t>nivel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nivel</a:t>
            </a:r>
            <a:endParaRPr lang="en-US" noProof="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F434F-6140-4586-AEF3-6DA1AFE3A4D1}" type="datetimeFigureOut">
              <a:rPr lang="es-PE" smtClean="0"/>
              <a:t>20/03/2017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8FB4B-4F01-42B2-90AB-36AC1C18711B}" type="slidenum">
              <a:rPr lang="es-PE" smtClean="0"/>
              <a:t>‹Nº›</a:t>
            </a:fld>
            <a:endParaRPr lang="es-PE"/>
          </a:p>
        </p:txBody>
      </p:sp>
      <p:pic>
        <p:nvPicPr>
          <p:cNvPr id="8" name="dropped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844914" y="6503672"/>
            <a:ext cx="1318194" cy="380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https://www.utec.edu.pe/sites/default/files/logo_0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4" y="116054"/>
            <a:ext cx="1070842" cy="5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8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0" marR="0" indent="0" algn="ctr" defTabSz="288978" rtl="0" eaLnBrk="1" fontAlgn="auto" latinLnBrk="0" hangingPunct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lang="es-PE" sz="2700" b="1" i="0" u="none" strike="noStrike" kern="1200" cap="none" spc="0" normalizeH="0" baseline="0" dirty="0">
          <a:ln>
            <a:noFill/>
          </a:ln>
          <a:solidFill>
            <a:srgbClr val="005A9E"/>
          </a:solidFill>
          <a:effectLst/>
          <a:uFillTx/>
          <a:latin typeface="+mn-lt"/>
          <a:ea typeface="+mn-ea"/>
          <a:cs typeface="+mn-cs"/>
          <a:sym typeface="Gill Sans"/>
        </a:defRPr>
      </a:lvl1pPr>
    </p:titleStyle>
    <p:bodyStyle>
      <a:lvl1pPr marL="342848" indent="-342848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defTabSz="9142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5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6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5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5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5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4" indent="-228566" algn="l" defTabSz="914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oramos\Google%20Drive\videos\Rob&#243;tica\L1\SCHAFT%20-%20DRC%20Trials%20Prep.mp4" TargetMode="External"/><Relationship Id="rId1" Type="http://schemas.microsoft.com/office/2007/relationships/media" Target="file:///C:\Users\oramos\Google%20Drive\videos\Rob&#243;tica\L1\SCHAFT%20-%20DRC%20Trials%20Prep.mp4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oramos\Google%20Drive\videos\Rob&#243;tica\L1\unimate.mp4" TargetMode="External"/><Relationship Id="rId2" Type="http://schemas.microsoft.com/office/2007/relationships/media" Target="file:///C:\Users\oramos\Google%20Drive\videos\Rob&#243;tica\L1\unimate.mp4" TargetMode="Externa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oramos\Google%20Drive\videos\Rob&#243;tica\L1\shakey.mp4" TargetMode="External"/><Relationship Id="rId2" Type="http://schemas.microsoft.com/office/2007/relationships/media" Target="file:///C:\Users\oramos\Google%20Drive\videos\Rob&#243;tica\L1\shakey.mp4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oramos\Google%20Drive\videos\Rob&#243;tica\L1\50_years.mp4" TargetMode="External"/><Relationship Id="rId2" Type="http://schemas.microsoft.com/office/2007/relationships/media" Target="file:///C:\Users\oramos\Google%20Drive\videos\Rob&#243;tica\L1\50_years.mp4" TargetMode="External"/><Relationship Id="rId1" Type="http://schemas.openxmlformats.org/officeDocument/2006/relationships/tags" Target="../tags/tag10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file:///C:\Users\oramos\Google%20Drive\videos\Rob&#243;tica\L1\manipulator.mp4" TargetMode="External"/><Relationship Id="rId7" Type="http://schemas.openxmlformats.org/officeDocument/2006/relationships/image" Target="../media/image49.png"/><Relationship Id="rId2" Type="http://schemas.openxmlformats.org/officeDocument/2006/relationships/video" Target="file:///C:\Users\oramos\Google%20Drive\videos\Rob&#243;tica\L1\robot_tennis.mp4" TargetMode="External"/><Relationship Id="rId1" Type="http://schemas.microsoft.com/office/2007/relationships/media" Target="file:///C:\Users\oramos\Google%20Drive\videos\Rob&#243;tica\L1\robot_tennis.mp4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oramos\Google%20Drive\videos\Rob&#243;tica\L1\manipulator.mp4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file:///C:\Users\oramos\Google%20Drive\videos\Rob&#243;tica\L1\spot.mp4" TargetMode="External"/><Relationship Id="rId7" Type="http://schemas.openxmlformats.org/officeDocument/2006/relationships/image" Target="../media/image57.png"/><Relationship Id="rId2" Type="http://schemas.openxmlformats.org/officeDocument/2006/relationships/video" Target="file:///C:\Users\oramos\Google%20Drive\videos\Rob&#243;tica\L1\cheetah.mp4" TargetMode="External"/><Relationship Id="rId1" Type="http://schemas.microsoft.com/office/2007/relationships/media" Target="file:///C:\Users\oramos\Google%20Drive\videos\Rob&#243;tica\L1\cheetah.mp4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oramos\Google%20Drive\videos\Rob&#243;tica\L1\spot.mp4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8.jpeg"/><Relationship Id="rId12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7.jpeg"/><Relationship Id="rId11" Type="http://schemas.openxmlformats.org/officeDocument/2006/relationships/hyperlink" Target="Lecture1/RoboE_big.wmv" TargetMode="External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oramos\Google%20Drive\videos\Rob&#243;tica\L1\quadcopter_kumar.mp4" TargetMode="External"/><Relationship Id="rId1" Type="http://schemas.microsoft.com/office/2007/relationships/media" Target="file:///C:\Users\oramos\Google%20Drive\videos\Rob&#243;tica\L1\quadcopter_kumar.mp4" TargetMode="External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oramos\Google%20Drive\videos\Rob&#243;tica\L1\Intel%20-%20Lady%20Gaga&#8217;s%20Super%20Bowl.mp4" TargetMode="External"/><Relationship Id="rId1" Type="http://schemas.openxmlformats.org/officeDocument/2006/relationships/video" Target="NULL" TargetMode="External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media" Target="file:///C:\Users\oramos\Google%20Drive\videos\Rob&#243;tica\L1\justin_ball.mp4" TargetMode="External"/><Relationship Id="rId7" Type="http://schemas.openxmlformats.org/officeDocument/2006/relationships/image" Target="../media/image83.png"/><Relationship Id="rId2" Type="http://schemas.openxmlformats.org/officeDocument/2006/relationships/video" Target="file:///C:\Users\oramos\Google%20Drive\videos\Rob&#243;tica\L1\PR2_bottle.mp4" TargetMode="External"/><Relationship Id="rId1" Type="http://schemas.microsoft.com/office/2007/relationships/media" Target="file:///C:\Users\oramos\Google%20Drive\videos\Rob&#243;tica\L1\PR2_bottle.mp4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oramos\Google%20Drive\videos\Rob&#243;tica\L1\justin_ball.mp4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oramos\Google%20Drive\videos\Rob&#243;tica\L1\hrp2_sit.mp4" TargetMode="External"/><Relationship Id="rId1" Type="http://schemas.microsoft.com/office/2007/relationships/media" Target="file:///C:\Users\oramos\Google%20Drive\videos\Rob&#243;tica\L1\hrp2_sit.mp4" TargetMode="External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oramos\Google%20Drive\videos\Rob&#243;tica\L1\atlas_new16.mp4" TargetMode="External"/><Relationship Id="rId1" Type="http://schemas.microsoft.com/office/2007/relationships/media" Target="file:///C:\Users\oramos\Google%20Drive\videos\Rob&#243;tica\L1\atlas_new16.mp4" TargetMode="External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22.jpe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3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orldrobotics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1392792"/>
          </a:xfrm>
        </p:spPr>
        <p:txBody>
          <a:bodyPr>
            <a:normAutofit/>
          </a:bodyPr>
          <a:lstStyle/>
          <a:p>
            <a:r>
              <a:rPr lang="es-PE" sz="4000" dirty="0" smtClean="0"/>
              <a:t>Fundamentos de Robótica </a:t>
            </a:r>
            <a:endParaRPr lang="es-PE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0"/>
          </p:nvPr>
        </p:nvSpPr>
        <p:spPr>
          <a:xfrm>
            <a:off x="2438532" y="4170996"/>
            <a:ext cx="4266936" cy="914188"/>
          </a:xfrm>
        </p:spPr>
        <p:txBody>
          <a:bodyPr>
            <a:normAutofit/>
          </a:bodyPr>
          <a:lstStyle/>
          <a:p>
            <a:r>
              <a:rPr lang="en-US" sz="2000" b="0" i="1" dirty="0" smtClean="0"/>
              <a:t>Prof. Oscar E. Ramos, Ph.D.</a:t>
            </a:r>
            <a:endParaRPr lang="es-PE" sz="2000" b="0" i="1" dirty="0"/>
          </a:p>
        </p:txBody>
      </p:sp>
      <p:sp>
        <p:nvSpPr>
          <p:cNvPr id="4" name="3 Rectángulo"/>
          <p:cNvSpPr/>
          <p:nvPr/>
        </p:nvSpPr>
        <p:spPr>
          <a:xfrm>
            <a:off x="4860032" y="188640"/>
            <a:ext cx="331236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192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1392792"/>
          </a:xfrm>
        </p:spPr>
        <p:txBody>
          <a:bodyPr>
            <a:normAutofit/>
          </a:bodyPr>
          <a:lstStyle/>
          <a:p>
            <a:r>
              <a:rPr lang="es-PE" sz="4000" dirty="0" smtClean="0"/>
              <a:t>Introducción a la Robótica</a:t>
            </a:r>
            <a:endParaRPr lang="es-PE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0"/>
          </p:nvPr>
        </p:nvSpPr>
        <p:spPr>
          <a:xfrm>
            <a:off x="2438532" y="4170996"/>
            <a:ext cx="4266936" cy="914188"/>
          </a:xfrm>
        </p:spPr>
        <p:txBody>
          <a:bodyPr>
            <a:normAutofit/>
          </a:bodyPr>
          <a:lstStyle/>
          <a:p>
            <a:r>
              <a:rPr lang="en-US" sz="2000" b="0" i="1" dirty="0" smtClean="0"/>
              <a:t>Prof. Oscar E. Ramos, Ph.D.</a:t>
            </a:r>
            <a:endParaRPr lang="es-PE" sz="2000" b="0" i="1" dirty="0"/>
          </a:p>
        </p:txBody>
      </p:sp>
    </p:spTree>
    <p:extLst>
      <p:ext uri="{BB962C8B-B14F-4D97-AF65-F5344CB8AC3E}">
        <p14:creationId xmlns:p14="http://schemas.microsoft.com/office/powerpoint/2010/main" val="1269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AFT - DRC Trials Pr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1" y="2014349"/>
            <a:ext cx="5075287" cy="28526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55776" y="4993431"/>
            <a:ext cx="3906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err="1" smtClean="0">
                <a:latin typeface="Gill Sans"/>
              </a:rPr>
              <a:t>Schaft</a:t>
            </a:r>
            <a:r>
              <a:rPr lang="es-PE" sz="1400" dirty="0" smtClean="0">
                <a:latin typeface="Gill Sans"/>
              </a:rPr>
              <a:t> robot </a:t>
            </a:r>
            <a:r>
              <a:rPr lang="es-PE" sz="1400" dirty="0" err="1" smtClean="0">
                <a:latin typeface="Gill Sans"/>
              </a:rPr>
              <a:t>qualifying</a:t>
            </a:r>
            <a:r>
              <a:rPr lang="es-PE" sz="1400" dirty="0" smtClean="0">
                <a:latin typeface="Gill Sans"/>
              </a:rPr>
              <a:t> video </a:t>
            </a:r>
            <a:r>
              <a:rPr lang="es-PE" sz="1400" dirty="0" err="1" smtClean="0">
                <a:latin typeface="Gill Sans"/>
              </a:rPr>
              <a:t>for</a:t>
            </a:r>
            <a:r>
              <a:rPr lang="es-PE" sz="1400" dirty="0" smtClean="0">
                <a:latin typeface="Gill Sans"/>
              </a:rPr>
              <a:t> </a:t>
            </a:r>
            <a:r>
              <a:rPr lang="es-PE" sz="1400" dirty="0" err="1" smtClean="0">
                <a:latin typeface="Gill Sans"/>
              </a:rPr>
              <a:t>the</a:t>
            </a:r>
            <a:r>
              <a:rPr lang="es-PE" sz="1400" dirty="0" smtClean="0">
                <a:latin typeface="Gill Sans"/>
              </a:rPr>
              <a:t> DRC </a:t>
            </a:r>
            <a:r>
              <a:rPr lang="es-PE" sz="1400" dirty="0" err="1" smtClean="0">
                <a:latin typeface="Gill Sans"/>
              </a:rPr>
              <a:t>Trials</a:t>
            </a:r>
            <a:endParaRPr lang="es-PE" sz="1400" dirty="0">
              <a:latin typeface="Gill San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491880" y="5327630"/>
            <a:ext cx="21018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1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https://youtu.be/diaZFIUBMBQ</a:t>
            </a:r>
          </a:p>
        </p:txBody>
      </p:sp>
    </p:spTree>
    <p:extLst>
      <p:ext uri="{BB962C8B-B14F-4D97-AF65-F5344CB8AC3E}">
        <p14:creationId xmlns:p14="http://schemas.microsoft.com/office/powerpoint/2010/main" val="40149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Temas</a:t>
            </a:r>
            <a:endParaRPr lang="es-PE" dirty="0"/>
          </a:p>
        </p:txBody>
      </p:sp>
      <p:sp>
        <p:nvSpPr>
          <p:cNvPr id="7" name="Rectangle 16"/>
          <p:cNvSpPr/>
          <p:nvPr/>
        </p:nvSpPr>
        <p:spPr bwMode="auto">
          <a:xfrm>
            <a:off x="431803" y="1514901"/>
            <a:ext cx="8298833" cy="473939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b="1" dirty="0" smtClean="0">
                <a:solidFill>
                  <a:srgbClr val="0000FF"/>
                </a:solidFill>
              </a:rPr>
              <a:t>Antecedentes de </a:t>
            </a:r>
            <a:r>
              <a:rPr lang="es-PE" b="1" dirty="0">
                <a:solidFill>
                  <a:srgbClr val="0000FF"/>
                </a:solidFill>
              </a:rPr>
              <a:t>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Definición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de Robot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Tipos de Robots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Aplicaciones de 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Mercado de Robots</a:t>
            </a:r>
          </a:p>
        </p:txBody>
      </p:sp>
    </p:spTree>
    <p:extLst>
      <p:ext uri="{BB962C8B-B14F-4D97-AF65-F5344CB8AC3E}">
        <p14:creationId xmlns:p14="http://schemas.microsoft.com/office/powerpoint/2010/main" val="387520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69819" y="2537165"/>
            <a:ext cx="74121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¿Cómo surgen los robots?</a:t>
            </a:r>
            <a:endParaRPr lang="es-ES" sz="6000" b="1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410" name="Picture 2" descr="http://zestybagatelles.com/wp-content/uploads/Colin.Raff_.Stribtanz.c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5" y="3893128"/>
            <a:ext cx="2199809" cy="23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9461" y="1280698"/>
            <a:ext cx="8423594" cy="949884"/>
          </a:xfrm>
        </p:spPr>
        <p:txBody>
          <a:bodyPr>
            <a:normAutofit/>
          </a:bodyPr>
          <a:lstStyle/>
          <a:p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Leyendas </a:t>
            </a:r>
            <a:r>
              <a:rPr lang="es-PE" i="1" dirty="0" smtClean="0">
                <a:solidFill>
                  <a:srgbClr val="00B050"/>
                </a:solidFill>
              </a:rPr>
              <a:t>Chinas</a:t>
            </a:r>
            <a:endParaRPr lang="es-PE" sz="1800" dirty="0" smtClean="0">
              <a:solidFill>
                <a:srgbClr val="00B050"/>
              </a:solidFill>
            </a:endParaRPr>
          </a:p>
        </p:txBody>
      </p:sp>
      <p:pic>
        <p:nvPicPr>
          <p:cNvPr id="16386" name="Picture 2" descr="https://upload.wikimedia.org/wikipedia/commons/thumb/5/50/Clay-golem.jpg/800px-Clay-gol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78" y="3573016"/>
            <a:ext cx="1970091" cy="262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022230" y="6116011"/>
            <a:ext cx="9973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>
                <a:solidFill>
                  <a:schemeClr val="bg1">
                    <a:lumMod val="65000"/>
                  </a:schemeClr>
                </a:solidFill>
              </a:rPr>
              <a:t>Golem</a:t>
            </a:r>
            <a:r>
              <a:rPr lang="es-ES" sz="1400" dirty="0" smtClean="0">
                <a:solidFill>
                  <a:schemeClr val="bg1">
                    <a:lumMod val="65000"/>
                  </a:schemeClr>
                </a:solidFill>
              </a:rPr>
              <a:t> (¿?)</a:t>
            </a:r>
            <a:endParaRPr lang="es-E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388" name="Picture 4" descr="Vulcan Coustou Louvre MR1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90" y="3573016"/>
            <a:ext cx="1596316" cy="24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868090" y="2325648"/>
            <a:ext cx="40963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7650" indent="-24765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Mitología</a:t>
            </a:r>
            <a:r>
              <a:rPr lang="es-PE" sz="2000" dirty="0" smtClean="0">
                <a:solidFill>
                  <a:srgbClr val="00B050"/>
                </a:solidFill>
                <a:latin typeface="Gill Sans"/>
              </a:rPr>
              <a:t> </a:t>
            </a:r>
            <a:r>
              <a:rPr lang="es-PE" sz="2000" i="1" dirty="0" smtClean="0">
                <a:solidFill>
                  <a:srgbClr val="00B050"/>
                </a:solidFill>
                <a:latin typeface="Gill Sans"/>
              </a:rPr>
              <a:t>Griega</a:t>
            </a:r>
            <a:endParaRPr lang="es-PE" dirty="0">
              <a:latin typeface="Gill San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3080" y="2325648"/>
            <a:ext cx="3818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7650" indent="-24765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Leyendas</a:t>
            </a:r>
            <a:r>
              <a:rPr lang="es-PE" sz="2000" dirty="0">
                <a:solidFill>
                  <a:srgbClr val="00B050"/>
                </a:solidFill>
                <a:latin typeface="Gill Sans"/>
              </a:rPr>
              <a:t> </a:t>
            </a:r>
            <a:r>
              <a:rPr lang="es-PE" sz="2000" i="1" dirty="0" smtClean="0">
                <a:solidFill>
                  <a:srgbClr val="00B050"/>
                </a:solidFill>
                <a:latin typeface="Gill Sans"/>
              </a:rPr>
              <a:t>Judías</a:t>
            </a:r>
            <a:endParaRPr lang="es-PE" dirty="0">
              <a:latin typeface="Gill Sans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228184" y="6021288"/>
            <a:ext cx="1015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err="1" smtClean="0">
                <a:solidFill>
                  <a:schemeClr val="bg1">
                    <a:lumMod val="65000"/>
                  </a:schemeClr>
                </a:solidFill>
              </a:rPr>
              <a:t>Hephaestus</a:t>
            </a:r>
            <a:endParaRPr lang="es-E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  <p:sp>
        <p:nvSpPr>
          <p:cNvPr id="15" name="14 Rectángulo"/>
          <p:cNvSpPr/>
          <p:nvPr/>
        </p:nvSpPr>
        <p:spPr>
          <a:xfrm>
            <a:off x="611560" y="1309704"/>
            <a:ext cx="8078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 smtClean="0">
                <a:solidFill>
                  <a:srgbClr val="00B050"/>
                </a:solidFill>
                <a:latin typeface="Gill Sans"/>
              </a:rPr>
              <a:t>                              </a:t>
            </a:r>
            <a:r>
              <a:rPr lang="es-PE" dirty="0" smtClean="0">
                <a:solidFill>
                  <a:srgbClr val="0070C0"/>
                </a:solidFill>
                <a:latin typeface="Gill Sans"/>
              </a:rPr>
              <a:t>  </a:t>
            </a:r>
            <a:r>
              <a:rPr lang="es-PE" dirty="0" smtClean="0">
                <a:solidFill>
                  <a:srgbClr val="00B050"/>
                </a:solidFill>
                <a:latin typeface="Gill Sans"/>
              </a:rPr>
              <a:t>:</a:t>
            </a:r>
            <a:r>
              <a:rPr lang="es-PE" dirty="0" smtClean="0">
                <a:solidFill>
                  <a:srgbClr val="0070C0"/>
                </a:solidFill>
                <a:latin typeface="Gill Sans"/>
              </a:rPr>
              <a:t>  </a:t>
            </a:r>
            <a:r>
              <a:rPr lang="es-PE" dirty="0" err="1" smtClean="0">
                <a:solidFill>
                  <a:srgbClr val="0070C0"/>
                </a:solidFill>
                <a:latin typeface="Gill Sans"/>
              </a:rPr>
              <a:t>Yanshi</a:t>
            </a:r>
            <a:r>
              <a:rPr lang="es-PE" dirty="0" smtClean="0">
                <a:solidFill>
                  <a:srgbClr val="0070C0"/>
                </a:solidFill>
                <a:latin typeface="Gill Sans"/>
              </a:rPr>
              <a:t> </a:t>
            </a:r>
            <a:r>
              <a:rPr lang="es-PE" dirty="0">
                <a:latin typeface="Gill Sans"/>
              </a:rPr>
              <a:t>(un artesano) presentó una creación que lucía y se movía como humano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11561" y="2350621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 smtClean="0">
                <a:solidFill>
                  <a:srgbClr val="0070C0"/>
                </a:solidFill>
                <a:latin typeface="Gill Sans"/>
              </a:rPr>
              <a:t>                                </a:t>
            </a:r>
            <a:r>
              <a:rPr lang="es-PE" dirty="0" smtClean="0">
                <a:solidFill>
                  <a:srgbClr val="00B050"/>
                </a:solidFill>
                <a:latin typeface="Gill Sans"/>
              </a:rPr>
              <a:t>:</a:t>
            </a:r>
            <a:r>
              <a:rPr lang="es-PE" dirty="0" smtClean="0">
                <a:solidFill>
                  <a:srgbClr val="0070C0"/>
                </a:solidFill>
                <a:latin typeface="Gill Sans"/>
              </a:rPr>
              <a:t> </a:t>
            </a:r>
            <a:r>
              <a:rPr lang="es-PE" dirty="0" err="1" smtClean="0">
                <a:solidFill>
                  <a:srgbClr val="0070C0"/>
                </a:solidFill>
                <a:latin typeface="Gill Sans"/>
              </a:rPr>
              <a:t>Golem</a:t>
            </a:r>
            <a:r>
              <a:rPr lang="es-PE" dirty="0">
                <a:latin typeface="Gill Sans"/>
              </a:rPr>
              <a:t>, un ser artificial antropomórfico que poseía vida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5104263" y="2350621"/>
            <a:ext cx="3585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 smtClean="0">
                <a:solidFill>
                  <a:srgbClr val="0070C0"/>
                </a:solidFill>
                <a:latin typeface="Gill Sans"/>
              </a:rPr>
              <a:t>                              </a:t>
            </a:r>
            <a:r>
              <a:rPr lang="es-PE" dirty="0" smtClean="0">
                <a:solidFill>
                  <a:srgbClr val="00B050"/>
                </a:solidFill>
                <a:latin typeface="Gill Sans"/>
              </a:rPr>
              <a:t>:</a:t>
            </a:r>
            <a:r>
              <a:rPr lang="es-PE" dirty="0" smtClean="0">
                <a:solidFill>
                  <a:srgbClr val="0070C0"/>
                </a:solidFill>
                <a:latin typeface="Gill Sans"/>
              </a:rPr>
              <a:t> </a:t>
            </a:r>
            <a:r>
              <a:rPr lang="es-PE" dirty="0" err="1" smtClean="0">
                <a:solidFill>
                  <a:srgbClr val="0070C0"/>
                </a:solidFill>
                <a:latin typeface="Gill Sans"/>
              </a:rPr>
              <a:t>Hephaestus</a:t>
            </a:r>
            <a:r>
              <a:rPr lang="es-PE" dirty="0" smtClean="0">
                <a:solidFill>
                  <a:srgbClr val="0070C0"/>
                </a:solidFill>
                <a:latin typeface="Gill Sans"/>
              </a:rPr>
              <a:t> </a:t>
            </a:r>
            <a:r>
              <a:rPr lang="es-PE" dirty="0">
                <a:latin typeface="Gill Sans"/>
              </a:rPr>
              <a:t>construyó sirvientes de oro que ayudaban a personas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9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9"/>
    </mc:Choice>
    <mc:Fallback xmlns="">
      <p:transition spd="slow" advTm="7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2" grpId="0"/>
      <p:bldP spid="5" grpId="0"/>
      <p:bldP spid="10" grpId="0"/>
      <p:bldP spid="15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9461" y="1280698"/>
            <a:ext cx="6007679" cy="4510502"/>
          </a:xfrm>
        </p:spPr>
        <p:txBody>
          <a:bodyPr/>
          <a:lstStyle/>
          <a:p>
            <a:r>
              <a:rPr lang="es-PE" sz="2000" dirty="0" smtClean="0"/>
              <a:t>322 A.C. </a:t>
            </a:r>
            <a:r>
              <a:rPr lang="es-PE" sz="2000" dirty="0" smtClean="0">
                <a:solidFill>
                  <a:srgbClr val="0070C0"/>
                </a:solidFill>
              </a:rPr>
              <a:t>Aristóteles</a:t>
            </a:r>
            <a:r>
              <a:rPr lang="es-PE" sz="2000" dirty="0" smtClean="0"/>
              <a:t>: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“Si cada herramienta, al recibir una orden, pudiese realizar el trabajo que le conviene … no habría necesidad de aprendices o esclavos”</a:t>
            </a:r>
          </a:p>
          <a:p>
            <a:endParaRPr lang="es-PE" sz="800" dirty="0"/>
          </a:p>
          <a:p>
            <a:r>
              <a:rPr lang="es-PE" sz="2000" dirty="0" smtClean="0"/>
              <a:t>200 A.C. </a:t>
            </a:r>
            <a:r>
              <a:rPr lang="es-PE" sz="2000" dirty="0" err="1" smtClean="0">
                <a:solidFill>
                  <a:srgbClr val="0070C0"/>
                </a:solidFill>
              </a:rPr>
              <a:t>Ctesibus</a:t>
            </a:r>
            <a:r>
              <a:rPr lang="es-PE" sz="2000" dirty="0" smtClean="0">
                <a:solidFill>
                  <a:srgbClr val="0070C0"/>
                </a:solidFill>
              </a:rPr>
              <a:t> </a:t>
            </a:r>
            <a:r>
              <a:rPr lang="es-PE" sz="2000" dirty="0" smtClean="0"/>
              <a:t>de Alejandría: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diseña relojes de agua con figuras movibles </a:t>
            </a:r>
            <a:endParaRPr lang="es-PE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PE" sz="800" dirty="0"/>
          </a:p>
          <a:p>
            <a:r>
              <a:rPr lang="es-PE" sz="2000" dirty="0" smtClean="0"/>
              <a:t>1738: </a:t>
            </a:r>
            <a:r>
              <a:rPr lang="es-PE" sz="2000" dirty="0" smtClean="0">
                <a:solidFill>
                  <a:srgbClr val="0070C0"/>
                </a:solidFill>
              </a:rPr>
              <a:t>Jacques de </a:t>
            </a:r>
            <a:r>
              <a:rPr lang="es-PE" sz="2000" dirty="0" err="1" smtClean="0">
                <a:solidFill>
                  <a:srgbClr val="0070C0"/>
                </a:solidFill>
              </a:rPr>
              <a:t>Vaucanson</a:t>
            </a:r>
            <a:r>
              <a:rPr lang="es-PE" sz="2000" dirty="0" smtClean="0">
                <a:solidFill>
                  <a:srgbClr val="0070C0"/>
                </a:solidFill>
              </a:rPr>
              <a:t>:</a:t>
            </a:r>
            <a:r>
              <a:rPr lang="es-PE" sz="1800" dirty="0" smtClean="0">
                <a:solidFill>
                  <a:srgbClr val="0070C0"/>
                </a:solidFill>
              </a:rPr>
              <a:t>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construyó un pato mecánico y un tocador de flauta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(“anatomía movible”)</a:t>
            </a:r>
            <a:endParaRPr lang="es-PE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s-PE" sz="1800" dirty="0" smtClean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65369"/>
            <a:ext cx="2433775" cy="407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://www.swarthmore.edu/Humanities/pschmid1/essays/pynchon/vaucanson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110930"/>
            <a:ext cx="3305761" cy="234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0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9"/>
    </mc:Choice>
    <mc:Fallback xmlns="">
      <p:transition spd="slow" advTm="7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494869"/>
            <a:ext cx="6399252" cy="1173899"/>
          </a:xfrm>
        </p:spPr>
        <p:txBody>
          <a:bodyPr/>
          <a:lstStyle/>
          <a:p>
            <a:r>
              <a:rPr lang="es-PE" sz="2000" dirty="0" err="1">
                <a:solidFill>
                  <a:srgbClr val="00B050"/>
                </a:solidFill>
              </a:rPr>
              <a:t>Karel</a:t>
            </a:r>
            <a:r>
              <a:rPr lang="es-PE" sz="2000" dirty="0">
                <a:solidFill>
                  <a:srgbClr val="00B050"/>
                </a:solidFill>
              </a:rPr>
              <a:t> </a:t>
            </a:r>
            <a:r>
              <a:rPr lang="es-ES" sz="2000" dirty="0">
                <a:solidFill>
                  <a:srgbClr val="00B050"/>
                </a:solidFill>
              </a:rPr>
              <a:t>Č</a:t>
            </a:r>
            <a:r>
              <a:rPr lang="es-PE" sz="2000" dirty="0" err="1">
                <a:solidFill>
                  <a:srgbClr val="00B050"/>
                </a:solidFill>
              </a:rPr>
              <a:t>apek</a:t>
            </a:r>
            <a:r>
              <a:rPr lang="es-PE" sz="2000" dirty="0">
                <a:solidFill>
                  <a:srgbClr val="00B050"/>
                </a:solidFill>
              </a:rPr>
              <a:t>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(1920)</a:t>
            </a:r>
            <a:r>
              <a:rPr lang="es-PE" sz="2000" dirty="0" smtClean="0"/>
              <a:t>: </a:t>
            </a:r>
          </a:p>
          <a:p>
            <a:pPr marL="274638" indent="0">
              <a:spcBef>
                <a:spcPts val="600"/>
              </a:spcBef>
              <a:buNone/>
            </a:pPr>
            <a:r>
              <a:rPr lang="es-PE" sz="1800" dirty="0" smtClean="0"/>
              <a:t>Obra </a:t>
            </a:r>
            <a:r>
              <a:rPr lang="es-PE" sz="1800" dirty="0"/>
              <a:t>de teatro R.U.R. </a:t>
            </a:r>
            <a:r>
              <a:rPr lang="es-PE" sz="1800" dirty="0" smtClean="0"/>
              <a:t>“</a:t>
            </a:r>
            <a:r>
              <a:rPr lang="es-PE" sz="1800" i="1" dirty="0" smtClean="0">
                <a:solidFill>
                  <a:srgbClr val="0070C0"/>
                </a:solidFill>
              </a:rPr>
              <a:t>Robots</a:t>
            </a:r>
            <a:r>
              <a:rPr lang="es-PE" sz="1800" i="1" dirty="0" smtClean="0"/>
              <a:t> </a:t>
            </a:r>
            <a:r>
              <a:rPr lang="es-PE" sz="1800" i="1" dirty="0"/>
              <a:t>Universales de </a:t>
            </a:r>
            <a:r>
              <a:rPr lang="es-PE" sz="1800" i="1" dirty="0" err="1" smtClean="0"/>
              <a:t>Rossum</a:t>
            </a:r>
            <a:r>
              <a:rPr lang="es-PE" sz="1800" dirty="0" smtClean="0"/>
              <a:t>”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</a:t>
            </a:r>
            <a:r>
              <a:rPr lang="es-PE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Rossumovi</a:t>
            </a:r>
            <a:r>
              <a:rPr lang="es-P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Univerzální</a:t>
            </a:r>
            <a:r>
              <a:rPr lang="es-PE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6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Roboti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”)</a:t>
            </a:r>
            <a:endParaRPr lang="es-PE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8610" name="Picture 2" descr="Escena RUR Čap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10" y="3514863"/>
            <a:ext cx="3680503" cy="2054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6 Rectángulo"/>
          <p:cNvSpPr/>
          <p:nvPr/>
        </p:nvSpPr>
        <p:spPr>
          <a:xfrm>
            <a:off x="2534038" y="5625184"/>
            <a:ext cx="22926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solidFill>
                  <a:schemeClr val="bg1">
                    <a:lumMod val="65000"/>
                  </a:schemeClr>
                </a:solidFill>
              </a:rPr>
              <a:t>Escena </a:t>
            </a:r>
            <a:r>
              <a:rPr lang="es-ES" sz="1400" dirty="0">
                <a:solidFill>
                  <a:schemeClr val="bg1">
                    <a:lumMod val="65000"/>
                  </a:schemeClr>
                </a:solidFill>
              </a:rPr>
              <a:t>de la obra de </a:t>
            </a:r>
            <a:r>
              <a:rPr lang="es-ES" sz="1400" dirty="0" err="1">
                <a:solidFill>
                  <a:schemeClr val="bg1">
                    <a:lumMod val="65000"/>
                  </a:schemeClr>
                </a:solidFill>
              </a:rPr>
              <a:t>Čapek</a:t>
            </a:r>
            <a:r>
              <a:rPr lang="es-ES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6" name="5 Flecha abajo"/>
          <p:cNvSpPr/>
          <p:nvPr/>
        </p:nvSpPr>
        <p:spPr bwMode="auto">
          <a:xfrm>
            <a:off x="4175044" y="2492896"/>
            <a:ext cx="393899" cy="25168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523" y="1340768"/>
            <a:ext cx="1114893" cy="14889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6649494" y="5625184"/>
            <a:ext cx="1542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 smtClean="0">
                <a:solidFill>
                  <a:schemeClr val="bg1">
                    <a:lumMod val="65000"/>
                  </a:schemeClr>
                </a:solidFill>
              </a:rPr>
              <a:t>“Robot” de </a:t>
            </a:r>
            <a:r>
              <a:rPr lang="es-ES" sz="1400" dirty="0" err="1">
                <a:solidFill>
                  <a:schemeClr val="bg1">
                    <a:lumMod val="65000"/>
                  </a:schemeClr>
                </a:solidFill>
              </a:rPr>
              <a:t>Čapek</a:t>
            </a:r>
            <a:r>
              <a:rPr lang="es-ES" sz="14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15" name="14 Rectángulo"/>
          <p:cNvSpPr/>
          <p:nvPr/>
        </p:nvSpPr>
        <p:spPr bwMode="auto">
          <a:xfrm>
            <a:off x="6649495" y="3087759"/>
            <a:ext cx="1967358" cy="16914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7" descr="ru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53" y="3501008"/>
            <a:ext cx="1072902" cy="2054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17 Rectángulo"/>
          <p:cNvSpPr/>
          <p:nvPr/>
        </p:nvSpPr>
        <p:spPr>
          <a:xfrm>
            <a:off x="2346611" y="2816586"/>
            <a:ext cx="3898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000" b="1" dirty="0" err="1">
                <a:solidFill>
                  <a:srgbClr val="0070C0"/>
                </a:solidFill>
              </a:rPr>
              <a:t>Robota</a:t>
            </a:r>
            <a:r>
              <a:rPr lang="es-PE" sz="2000" dirty="0">
                <a:solidFill>
                  <a:srgbClr val="0070C0"/>
                </a:solidFill>
              </a:rPr>
              <a:t> </a:t>
            </a: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(en checo)</a:t>
            </a:r>
            <a:r>
              <a:rPr lang="es-PE" sz="2000" dirty="0" smtClean="0"/>
              <a:t> = </a:t>
            </a:r>
            <a:r>
              <a:rPr lang="es-PE" sz="2000" i="1" dirty="0"/>
              <a:t>trabajo forzado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83568" y="6608385"/>
            <a:ext cx="44942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dirty="0" smtClean="0">
                <a:solidFill>
                  <a:schemeClr val="bg1">
                    <a:lumMod val="65000"/>
                  </a:schemeClr>
                </a:solidFill>
              </a:rPr>
              <a:t>Más detalles del argumento en: </a:t>
            </a:r>
            <a:r>
              <a:rPr lang="es-PE" sz="1200" dirty="0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es-PE" sz="1200" dirty="0">
                <a:solidFill>
                  <a:schemeClr val="bg1">
                    <a:lumMod val="75000"/>
                  </a:schemeClr>
                </a:solidFill>
              </a:rPr>
              <a:t>://en.wikipedia.org/wiki/R.U.R</a:t>
            </a:r>
            <a:r>
              <a:rPr lang="es-PE" sz="1200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endParaRPr lang="es-PE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83568" y="6053226"/>
            <a:ext cx="835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/>
              <a:t>Resumen: los humanos crean robots, luego los robots acaban con los humanos. </a:t>
            </a:r>
            <a:endParaRPr lang="es-PE" sz="2000" dirty="0"/>
          </a:p>
        </p:txBody>
      </p:sp>
      <p:sp>
        <p:nvSpPr>
          <p:cNvPr id="19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  <p:sp>
        <p:nvSpPr>
          <p:cNvPr id="20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Origen del término </a:t>
            </a:r>
            <a:r>
              <a:rPr lang="en-US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“</a:t>
            </a: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</a:t>
            </a:r>
            <a:r>
              <a:rPr lang="en-US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”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9"/>
    </mc:Choice>
    <mc:Fallback xmlns="">
      <p:transition spd="slow" advTm="7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7" grpId="0"/>
      <p:bldP spid="18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484784"/>
            <a:ext cx="7161508" cy="1173899"/>
          </a:xfrm>
        </p:spPr>
        <p:txBody>
          <a:bodyPr>
            <a:normAutofit/>
          </a:bodyPr>
          <a:lstStyle/>
          <a:p>
            <a:r>
              <a:rPr lang="es-PE" dirty="0">
                <a:solidFill>
                  <a:srgbClr val="00B050"/>
                </a:solidFill>
              </a:rPr>
              <a:t>Isaac </a:t>
            </a:r>
            <a:r>
              <a:rPr lang="es-PE" dirty="0" err="1">
                <a:solidFill>
                  <a:srgbClr val="00B050"/>
                </a:solidFill>
              </a:rPr>
              <a:t>Asimov</a:t>
            </a:r>
            <a:r>
              <a:rPr lang="es-PE" dirty="0">
                <a:solidFill>
                  <a:srgbClr val="00B050"/>
                </a:solidFill>
              </a:rPr>
              <a:t> </a:t>
            </a:r>
            <a:r>
              <a:rPr lang="es-P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(1920-1992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s-PE" sz="2000" dirty="0" smtClean="0"/>
          </a:p>
          <a:p>
            <a:pPr marL="447675" indent="-195263">
              <a:buFontTx/>
              <a:buChar char="-"/>
            </a:pPr>
            <a:r>
              <a:rPr lang="es-PE" sz="1800" dirty="0" smtClean="0"/>
              <a:t>Usó la palabra “</a:t>
            </a:r>
            <a:r>
              <a:rPr lang="es-PE" sz="1800" b="1" kern="1200" dirty="0">
                <a:solidFill>
                  <a:schemeClr val="accent1">
                    <a:lumMod val="75000"/>
                  </a:schemeClr>
                </a:solidFill>
              </a:rPr>
              <a:t>robótica</a:t>
            </a:r>
            <a:r>
              <a:rPr lang="es-PE" sz="1800" dirty="0" smtClean="0"/>
              <a:t>”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(en obras de ciencia ficción)</a:t>
            </a:r>
            <a:endParaRPr lang="es-PE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47675" indent="-195263">
              <a:buFontTx/>
              <a:buChar char="-"/>
            </a:pPr>
            <a:r>
              <a:rPr lang="es-PE" sz="1800" dirty="0" smtClean="0"/>
              <a:t>Algunas obras : Yo Robot 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(1950)</a:t>
            </a:r>
            <a:r>
              <a:rPr lang="es-PE" sz="1800" dirty="0" smtClean="0"/>
              <a:t>, Robots e Imperio 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(1985)</a:t>
            </a:r>
          </a:p>
        </p:txBody>
      </p:sp>
      <p:sp>
        <p:nvSpPr>
          <p:cNvPr id="15" name="14 Rectángulo"/>
          <p:cNvSpPr/>
          <p:nvPr/>
        </p:nvSpPr>
        <p:spPr bwMode="auto">
          <a:xfrm>
            <a:off x="6539707" y="2924944"/>
            <a:ext cx="1967358" cy="16914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602" name="Picture 2" descr="https://upload.wikimedia.org/wikipedia/en/d/d5/I_rob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4430"/>
            <a:ext cx="1766916" cy="259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7092280" y="1268760"/>
            <a:ext cx="1967358" cy="3312541"/>
            <a:chOff x="6921642" y="1059543"/>
            <a:chExt cx="1967358" cy="3312541"/>
          </a:xfrm>
        </p:grpSpPr>
        <p:pic>
          <p:nvPicPr>
            <p:cNvPr id="25604" name="Picture 4" descr="http://2.bp.blogspot.com/-nJ9aTnuN8io/TgqIgqufgxI/AAAAAAAAB_k/eRQO6vOoPAo/s1600/isaacasimov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0115" y="1059543"/>
              <a:ext cx="1576973" cy="150593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18 Rectángulo"/>
            <p:cNvSpPr/>
            <p:nvPr/>
          </p:nvSpPr>
          <p:spPr bwMode="auto">
            <a:xfrm>
              <a:off x="6921642" y="2680596"/>
              <a:ext cx="1967358" cy="16914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5" name="4 CuadroTexto"/>
          <p:cNvSpPr txBox="1"/>
          <p:nvPr/>
        </p:nvSpPr>
        <p:spPr>
          <a:xfrm>
            <a:off x="3116670" y="3087226"/>
            <a:ext cx="559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latin typeface="+mn-lt"/>
              </a:rPr>
              <a:t>Escribió las llamadas “leyes de la robótica</a:t>
            </a:r>
            <a:r>
              <a:rPr lang="es-PE" sz="2000" dirty="0" smtClean="0">
                <a:latin typeface="+mn-lt"/>
              </a:rPr>
              <a:t>” (en ciencia ficción):</a:t>
            </a:r>
            <a:endParaRPr lang="es-PE" sz="2000" dirty="0">
              <a:latin typeface="+mn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198364" y="3867362"/>
            <a:ext cx="56714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PE" sz="1800" dirty="0" smtClean="0">
                <a:solidFill>
                  <a:srgbClr val="0070C0"/>
                </a:solidFill>
              </a:rPr>
              <a:t>Un </a:t>
            </a:r>
            <a:r>
              <a:rPr lang="es-PE" sz="1800" dirty="0">
                <a:solidFill>
                  <a:srgbClr val="0070C0"/>
                </a:solidFill>
              </a:rPr>
              <a:t>robot no hará daño a un ser humano </a:t>
            </a:r>
            <a:r>
              <a:rPr lang="es-PE" sz="1800" dirty="0" smtClean="0"/>
              <a:t>ni, </a:t>
            </a:r>
            <a:r>
              <a:rPr lang="es-PE" sz="1800" dirty="0"/>
              <a:t>por inacción, </a:t>
            </a:r>
            <a:r>
              <a:rPr lang="es-PE" sz="1800" dirty="0" smtClean="0"/>
              <a:t>permitirá </a:t>
            </a:r>
            <a:r>
              <a:rPr lang="es-PE" sz="1800" dirty="0"/>
              <a:t>que un ser humano sufra </a:t>
            </a:r>
            <a:r>
              <a:rPr lang="es-PE" sz="1800" dirty="0" smtClean="0"/>
              <a:t>daño.</a:t>
            </a:r>
          </a:p>
          <a:p>
            <a:pPr marL="342900" indent="-342900">
              <a:buAutoNum type="arabicPeriod"/>
            </a:pPr>
            <a:r>
              <a:rPr lang="es-PE" sz="1800" dirty="0">
                <a:solidFill>
                  <a:srgbClr val="0070C0"/>
                </a:solidFill>
              </a:rPr>
              <a:t>Un robot debe obedecer las órdenes dadas por los seres humanos</a:t>
            </a:r>
            <a:r>
              <a:rPr lang="es-PE" sz="1800" dirty="0"/>
              <a:t>, excepto si estas órdenes entrasen en conflicto con la 1ª </a:t>
            </a:r>
            <a:r>
              <a:rPr lang="es-PE" sz="1800" dirty="0" smtClean="0"/>
              <a:t>Ley.</a:t>
            </a:r>
          </a:p>
          <a:p>
            <a:pPr marL="342900" indent="-342900">
              <a:buAutoNum type="arabicPeriod"/>
            </a:pPr>
            <a:r>
              <a:rPr lang="es-PE" sz="1800" dirty="0">
                <a:solidFill>
                  <a:srgbClr val="0070C0"/>
                </a:solidFill>
              </a:rPr>
              <a:t>Un robot debe proteger su propia existencia </a:t>
            </a:r>
            <a:r>
              <a:rPr lang="es-PE" sz="1800" dirty="0"/>
              <a:t>en la medida en que esta protección no entre en conflicto con la 1ª o la 2ª </a:t>
            </a:r>
            <a:r>
              <a:rPr lang="es-PE" sz="1800" dirty="0" smtClean="0"/>
              <a:t>Ley.</a:t>
            </a:r>
            <a:endParaRPr lang="es-PE" sz="1800" dirty="0"/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  <p:sp>
        <p:nvSpPr>
          <p:cNvPr id="12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n-US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Primer </a:t>
            </a:r>
            <a:r>
              <a:rPr lang="en-US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uso</a:t>
            </a:r>
            <a:r>
              <a:rPr lang="en-US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del t</a:t>
            </a:r>
            <a:r>
              <a:rPr lang="es-PE" sz="2000" b="1" dirty="0" err="1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érmino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lang="en-US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“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robótica</a:t>
            </a:r>
            <a:r>
              <a:rPr lang="en-US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”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3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9"/>
    </mc:Choice>
    <mc:Fallback xmlns="">
      <p:transition spd="slow" advTm="7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9461" y="1469544"/>
            <a:ext cx="4655157" cy="4667812"/>
          </a:xfrm>
        </p:spPr>
        <p:txBody>
          <a:bodyPr/>
          <a:lstStyle/>
          <a:p>
            <a:r>
              <a:rPr lang="es-PE" sz="2000" dirty="0" smtClean="0"/>
              <a:t>Primer robot industrial:</a:t>
            </a:r>
          </a:p>
          <a:p>
            <a:pPr lvl="1">
              <a:spcBef>
                <a:spcPts val="600"/>
              </a:spcBef>
            </a:pPr>
            <a:r>
              <a:rPr lang="es-PE" dirty="0" smtClean="0"/>
              <a:t>Desarrollado por George C. </a:t>
            </a:r>
            <a:r>
              <a:rPr lang="es-PE" dirty="0" err="1" smtClean="0">
                <a:solidFill>
                  <a:srgbClr val="0070C0"/>
                </a:solidFill>
              </a:rPr>
              <a:t>Devol</a:t>
            </a:r>
            <a:r>
              <a:rPr lang="es-PE" dirty="0" smtClean="0">
                <a:solidFill>
                  <a:srgbClr val="0070C0"/>
                </a:solidFill>
              </a:rPr>
              <a:t> </a:t>
            </a:r>
            <a:r>
              <a:rPr lang="es-PE" dirty="0" smtClean="0"/>
              <a:t>y Joseph </a:t>
            </a:r>
            <a:r>
              <a:rPr lang="es-PE" dirty="0" err="1" smtClean="0">
                <a:solidFill>
                  <a:srgbClr val="0070C0"/>
                </a:solidFill>
              </a:rPr>
              <a:t>Engelberger</a:t>
            </a:r>
            <a:r>
              <a:rPr lang="es-PE" dirty="0" smtClean="0"/>
              <a:t>.</a:t>
            </a:r>
          </a:p>
          <a:p>
            <a:pPr lvl="1">
              <a:spcBef>
                <a:spcPts val="600"/>
              </a:spcBef>
            </a:pPr>
            <a:r>
              <a:rPr lang="es-PE" dirty="0" smtClean="0"/>
              <a:t>Se conocieron en 1956 en un </a:t>
            </a:r>
            <a:r>
              <a:rPr lang="es-PE" dirty="0" err="1" smtClean="0"/>
              <a:t>cocktel</a:t>
            </a:r>
            <a:r>
              <a:rPr lang="es-PE" dirty="0" smtClean="0"/>
              <a:t> conversando sobre las “filosofías” de </a:t>
            </a:r>
            <a:r>
              <a:rPr lang="es-PE" dirty="0" err="1" smtClean="0"/>
              <a:t>Asimov</a:t>
            </a:r>
            <a:r>
              <a:rPr lang="es-PE" dirty="0" smtClean="0"/>
              <a:t>.</a:t>
            </a:r>
          </a:p>
          <a:p>
            <a:pPr lvl="1">
              <a:spcBef>
                <a:spcPts val="600"/>
              </a:spcBef>
            </a:pPr>
            <a:r>
              <a:rPr lang="es-PE" dirty="0" smtClean="0"/>
              <a:t>Fundaron la compañía “</a:t>
            </a:r>
            <a:r>
              <a:rPr lang="es-PE" dirty="0" err="1" smtClean="0">
                <a:solidFill>
                  <a:srgbClr val="0070C0"/>
                </a:solidFill>
              </a:rPr>
              <a:t>Unimation</a:t>
            </a:r>
            <a:r>
              <a:rPr lang="es-PE" dirty="0" smtClean="0"/>
              <a:t>” </a:t>
            </a:r>
          </a:p>
          <a:p>
            <a:pPr lvl="1">
              <a:spcBef>
                <a:spcPts val="600"/>
              </a:spcBef>
            </a:pPr>
            <a:r>
              <a:rPr lang="es-PE" dirty="0" smtClean="0"/>
              <a:t>Crearon el primer robot industrial: “</a:t>
            </a:r>
            <a:r>
              <a:rPr lang="es-PE" dirty="0" err="1" smtClean="0">
                <a:solidFill>
                  <a:srgbClr val="0070C0"/>
                </a:solidFill>
              </a:rPr>
              <a:t>Unimate</a:t>
            </a:r>
            <a:r>
              <a:rPr lang="es-PE" dirty="0" smtClean="0"/>
              <a:t>”</a:t>
            </a:r>
          </a:p>
          <a:p>
            <a:pPr marL="457200" lvl="1" indent="0">
              <a:buNone/>
            </a:pPr>
            <a:endParaRPr lang="es-PE" sz="1800" dirty="0" smtClean="0"/>
          </a:p>
          <a:p>
            <a:r>
              <a:rPr lang="es-PE" sz="2000" dirty="0" smtClean="0"/>
              <a:t>Joseph </a:t>
            </a:r>
            <a:r>
              <a:rPr lang="es-PE" sz="2000" dirty="0" err="1" smtClean="0"/>
              <a:t>Engelberger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(1925-2015)</a:t>
            </a:r>
            <a:endParaRPr lang="es-PE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s-PE" dirty="0" smtClean="0"/>
              <a:t>Considerado: “</a:t>
            </a:r>
            <a:r>
              <a:rPr lang="es-PE" dirty="0" smtClean="0">
                <a:solidFill>
                  <a:srgbClr val="00B050"/>
                </a:solidFill>
              </a:rPr>
              <a:t>padre de la robótica</a:t>
            </a:r>
            <a:r>
              <a:rPr lang="es-PE" dirty="0" smtClean="0"/>
              <a:t>”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60375" y="6392361"/>
            <a:ext cx="84227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www.robotics.org/joseph-engelberger/about.cfm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318" name="Picture 6" descr="george devol unimation unim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75028"/>
            <a:ext cx="3541660" cy="29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28343" y="6195412"/>
            <a:ext cx="89535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spectrum.ieee.org/automaton/robotics/industrial-robots/george-devol-a-life-devoted-to-invention-and-robots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  <p:sp>
        <p:nvSpPr>
          <p:cNvPr id="9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(Breve) Historia de la Robótica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957323"/>
      </p:ext>
    </p:extLst>
  </p:cSld>
  <p:clrMapOvr>
    <a:masterClrMapping/>
  </p:clrMapOvr>
  <p:transition spd="slow" advTm="797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9461" y="1463013"/>
            <a:ext cx="6399252" cy="1173899"/>
          </a:xfrm>
        </p:spPr>
        <p:txBody>
          <a:bodyPr>
            <a:normAutofit/>
          </a:bodyPr>
          <a:lstStyle/>
          <a:p>
            <a:r>
              <a:rPr lang="es-PE" dirty="0" smtClean="0"/>
              <a:t>Primer robot industrial: </a:t>
            </a:r>
            <a:r>
              <a:rPr lang="es-PE" dirty="0" err="1" smtClean="0"/>
              <a:t>Unimate</a:t>
            </a:r>
            <a:r>
              <a:rPr lang="es-PE" dirty="0" smtClean="0"/>
              <a:t>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(1962)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313700" y="65363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https://youtu.be/hxsWeVtb-JQ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unimat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 rotWithShape="1">
          <a:blip r:embed="rId5"/>
          <a:srcRect l="12191" r="12291"/>
          <a:stretch>
            <a:fillRect/>
          </a:stretch>
        </p:blipFill>
        <p:spPr>
          <a:xfrm>
            <a:off x="1872343" y="2107563"/>
            <a:ext cx="5747657" cy="4281191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(Breve) Historia de la Robótica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55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9"/>
    </mc:Choice>
    <mc:Fallback xmlns="">
      <p:transition spd="slow" advTm="7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Fundamentos de Robótica (2017-1)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4" y="1628800"/>
            <a:ext cx="8426033" cy="494807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s-PE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Profesor: </a:t>
            </a:r>
            <a:r>
              <a:rPr lang="es-PE" sz="1800" dirty="0">
                <a:cs typeface="Arial" pitchFamily="34" charset="0"/>
              </a:rPr>
              <a:t>Oscar Efraín Ramos </a:t>
            </a:r>
            <a:r>
              <a:rPr lang="es-PE" sz="1800" dirty="0" smtClean="0">
                <a:cs typeface="Arial" pitchFamily="34" charset="0"/>
              </a:rPr>
              <a:t>Ponce </a:t>
            </a:r>
            <a:r>
              <a:rPr lang="es-P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(www.utec.edu.pe/oramos)</a:t>
            </a:r>
            <a:endParaRPr lang="es-PE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es-PE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E-mail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: </a:t>
            </a:r>
            <a:r>
              <a:rPr lang="es-PE" sz="1800" dirty="0">
                <a:cs typeface="Arial" pitchFamily="34" charset="0"/>
              </a:rPr>
              <a:t>oramos@utec.edu.pe</a:t>
            </a:r>
          </a:p>
          <a:p>
            <a:pPr>
              <a:spcBef>
                <a:spcPts val="1200"/>
              </a:spcBef>
            </a:pPr>
            <a:r>
              <a:rPr lang="es-PE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Horario de </a:t>
            </a:r>
            <a:r>
              <a:rPr lang="es-PE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Atención: </a:t>
            </a:r>
            <a:r>
              <a:rPr lang="es-PE" sz="1800" dirty="0" smtClean="0">
                <a:cs typeface="Arial" pitchFamily="34" charset="0"/>
              </a:rPr>
              <a:t>Miércoles </a:t>
            </a:r>
            <a:r>
              <a:rPr lang="es-PE" sz="1800" dirty="0">
                <a:cs typeface="Arial" pitchFamily="34" charset="0"/>
              </a:rPr>
              <a:t>3:00 – 4:00 pm (Of. 524</a:t>
            </a:r>
            <a:r>
              <a:rPr lang="es-PE" sz="1800" dirty="0" smtClean="0">
                <a:cs typeface="Arial" pitchFamily="34" charset="0"/>
              </a:rPr>
              <a:t>)</a:t>
            </a:r>
          </a:p>
          <a:p>
            <a:pPr>
              <a:spcBef>
                <a:spcPts val="1200"/>
              </a:spcBef>
            </a:pPr>
            <a:endParaRPr lang="es-PE" sz="1200" dirty="0"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es-PE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Horario de Clases:</a:t>
            </a:r>
            <a:endParaRPr lang="es-PE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  <a:p>
            <a:pPr marL="549275" lvl="1" indent="-285750"/>
            <a:r>
              <a:rPr lang="en-US" dirty="0" smtClean="0">
                <a:cs typeface="Arial" pitchFamily="34" charset="0"/>
              </a:rPr>
              <a:t>“</a:t>
            </a:r>
            <a:r>
              <a:rPr lang="es-PE" dirty="0" smtClean="0">
                <a:cs typeface="Arial" pitchFamily="34" charset="0"/>
              </a:rPr>
              <a:t>Teoría</a:t>
            </a:r>
            <a:r>
              <a:rPr lang="en-US" dirty="0" smtClean="0">
                <a:cs typeface="Arial" pitchFamily="34" charset="0"/>
              </a:rPr>
              <a:t>”</a:t>
            </a:r>
            <a:r>
              <a:rPr lang="es-PE" dirty="0" smtClean="0">
                <a:cs typeface="Arial" pitchFamily="34" charset="0"/>
              </a:rPr>
              <a:t>: Martes 2pm-5pm (A801)</a:t>
            </a:r>
            <a:endParaRPr lang="es-PE" dirty="0">
              <a:cs typeface="Arial" pitchFamily="34" charset="0"/>
            </a:endParaRPr>
          </a:p>
          <a:p>
            <a:pPr marL="549275" lvl="1" indent="-285750"/>
            <a:r>
              <a:rPr lang="es-PE" dirty="0">
                <a:cs typeface="Arial" pitchFamily="34" charset="0"/>
              </a:rPr>
              <a:t>Laboratorio: </a:t>
            </a:r>
            <a:r>
              <a:rPr lang="es-PE" dirty="0" smtClean="0">
                <a:cs typeface="Arial" pitchFamily="34" charset="0"/>
              </a:rPr>
              <a:t>Sábados 8am-12pm (L201</a:t>
            </a:r>
            <a:r>
              <a:rPr lang="es-PE" dirty="0">
                <a:cs typeface="Arial" pitchFamily="34" charset="0"/>
              </a:rPr>
              <a:t>, </a:t>
            </a:r>
            <a:r>
              <a:rPr lang="es-PE" dirty="0" smtClean="0">
                <a:cs typeface="Arial" pitchFamily="34" charset="0"/>
              </a:rPr>
              <a:t>semana impar)</a:t>
            </a:r>
            <a:endParaRPr lang="en-US" dirty="0"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lang="es-PE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Conocimientos previos necesarios:</a:t>
            </a:r>
            <a:endParaRPr lang="es-PE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  <a:p>
            <a:pPr marL="549275" lvl="1" indent="-285750"/>
            <a:r>
              <a:rPr lang="es-PE" dirty="0" smtClean="0">
                <a:cs typeface="Arial" pitchFamily="34" charset="0"/>
              </a:rPr>
              <a:t>Bases de álgebra lineal (vectores, matrices)</a:t>
            </a:r>
          </a:p>
          <a:p>
            <a:pPr marL="549275" lvl="1" indent="-285750"/>
            <a:r>
              <a:rPr lang="es-PE" dirty="0" smtClean="0">
                <a:cs typeface="Arial" pitchFamily="34" charset="0"/>
              </a:rPr>
              <a:t>Bases de control automático (espacio de estados)</a:t>
            </a:r>
          </a:p>
          <a:p>
            <a:pPr marL="549275" lvl="1" indent="-285750"/>
            <a:r>
              <a:rPr lang="es-PE" dirty="0" smtClean="0">
                <a:cs typeface="Arial" pitchFamily="34" charset="0"/>
              </a:rPr>
              <a:t>Programación (C/C++, </a:t>
            </a:r>
            <a:r>
              <a:rPr lang="es-PE" dirty="0" err="1" smtClean="0">
                <a:cs typeface="Arial" pitchFamily="34" charset="0"/>
              </a:rPr>
              <a:t>Matlab</a:t>
            </a:r>
            <a:r>
              <a:rPr lang="es-PE" dirty="0" smtClean="0">
                <a:cs typeface="Arial" pitchFamily="34" charset="0"/>
              </a:rPr>
              <a:t>, </a:t>
            </a:r>
            <a:r>
              <a:rPr lang="es-PE" dirty="0" err="1" smtClean="0">
                <a:cs typeface="Arial" pitchFamily="34" charset="0"/>
              </a:rPr>
              <a:t>Python</a:t>
            </a:r>
            <a:r>
              <a:rPr lang="es-PE" dirty="0" smtClean="0">
                <a:cs typeface="Arial" pitchFamily="34" charset="0"/>
              </a:rPr>
              <a:t>): para laboratorio</a:t>
            </a:r>
            <a:endParaRPr lang="es-PE" sz="2000" dirty="0">
              <a:cs typeface="Arial" pitchFamily="34" charset="0"/>
            </a:endParaRPr>
          </a:p>
          <a:p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b="1" dirty="0" smtClean="0"/>
              <a:t>Información General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346442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9461" y="1470330"/>
            <a:ext cx="6399252" cy="446502"/>
          </a:xfrm>
        </p:spPr>
        <p:txBody>
          <a:bodyPr/>
          <a:lstStyle/>
          <a:p>
            <a:r>
              <a:rPr lang="es-PE" sz="2000" dirty="0" smtClean="0"/>
              <a:t>Primer robot móvil “inteligente”: </a:t>
            </a:r>
            <a:r>
              <a:rPr lang="es-PE" sz="2000" dirty="0" err="1" smtClean="0"/>
              <a:t>Shakey</a:t>
            </a:r>
            <a:r>
              <a:rPr lang="es-PE" sz="2000" dirty="0" smtClean="0"/>
              <a:t> </a:t>
            </a:r>
            <a:r>
              <a:rPr lang="es-PE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(1966-1967)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656096" y="61301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https://youtu.be/qXdn6ynwpiI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170" name="Picture 2" descr="Shake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68" y="2183584"/>
            <a:ext cx="1664045" cy="38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hakey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 rotWithShape="1">
          <a:blip r:embed="rId6"/>
          <a:srcRect t="6137" b="6120"/>
          <a:stretch>
            <a:fillRect/>
          </a:stretch>
        </p:blipFill>
        <p:spPr>
          <a:xfrm>
            <a:off x="3026227" y="2183584"/>
            <a:ext cx="5831739" cy="3837704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(Breve) Historia de la Robótica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9"/>
    </mc:Choice>
    <mc:Fallback xmlns="">
      <p:transition spd="slow" advTm="7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9460" y="1465033"/>
            <a:ext cx="8319004" cy="1725738"/>
          </a:xfrm>
        </p:spPr>
        <p:txBody>
          <a:bodyPr>
            <a:noAutofit/>
          </a:bodyPr>
          <a:lstStyle/>
          <a:p>
            <a:r>
              <a:rPr lang="es-PE" sz="2200" dirty="0" smtClean="0"/>
              <a:t>Fines de los 70s:</a:t>
            </a:r>
          </a:p>
          <a:p>
            <a:pPr lvl="1"/>
            <a:r>
              <a:rPr lang="es-PE" dirty="0" smtClean="0"/>
              <a:t>Se desarrollan 2 robots “populares”</a:t>
            </a:r>
          </a:p>
          <a:p>
            <a:pPr lvl="1"/>
            <a:r>
              <a:rPr lang="es-PE" dirty="0" smtClean="0"/>
              <a:t>1978: </a:t>
            </a:r>
            <a:r>
              <a:rPr lang="es-PE" dirty="0" err="1" smtClean="0"/>
              <a:t>Unimation</a:t>
            </a:r>
            <a:r>
              <a:rPr lang="es-PE" dirty="0" smtClean="0"/>
              <a:t> desarrolla </a:t>
            </a:r>
            <a:r>
              <a:rPr lang="es-PE" dirty="0"/>
              <a:t>el robot </a:t>
            </a:r>
            <a:r>
              <a:rPr lang="es-PE" dirty="0">
                <a:solidFill>
                  <a:srgbClr val="0070C0"/>
                </a:solidFill>
              </a:rPr>
              <a:t>PUMA 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Programmable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Universal Machine </a:t>
            </a:r>
            <a:r>
              <a:rPr lang="es-P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Assembly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s-P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s-PE" dirty="0" smtClean="0"/>
              <a:t>1979: </a:t>
            </a:r>
            <a:r>
              <a:rPr lang="es-PE" dirty="0" err="1" smtClean="0"/>
              <a:t>Sankyo</a:t>
            </a:r>
            <a:r>
              <a:rPr lang="es-PE" dirty="0" smtClean="0"/>
              <a:t> </a:t>
            </a:r>
            <a:r>
              <a:rPr lang="es-PE" dirty="0" err="1" smtClean="0"/>
              <a:t>Seiki</a:t>
            </a:r>
            <a:r>
              <a:rPr lang="es-PE" dirty="0" smtClean="0"/>
              <a:t>, PENTEL y NEC desarrollan </a:t>
            </a:r>
            <a:r>
              <a:rPr lang="es-PE" dirty="0">
                <a:solidFill>
                  <a:srgbClr val="0070C0"/>
                </a:solidFill>
              </a:rPr>
              <a:t>SCARA</a:t>
            </a:r>
            <a:r>
              <a:rPr lang="es-PE" i="1" dirty="0" smtClean="0"/>
              <a:t> 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Selective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Compliant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Articulated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Robot </a:t>
            </a:r>
            <a:r>
              <a:rPr lang="es-P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Assembly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s-P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s-PE" sz="1900" dirty="0" smtClean="0"/>
          </a:p>
          <a:p>
            <a:pPr lvl="1"/>
            <a:endParaRPr lang="es-PE" sz="1800" dirty="0" smtClean="0"/>
          </a:p>
        </p:txBody>
      </p:sp>
      <p:pic>
        <p:nvPicPr>
          <p:cNvPr id="8" name="Picture 2" descr="http://cs.stanford.edu/group/manips/teaching/cs225a/pictures/Puma-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700" y="3707373"/>
            <a:ext cx="2724587" cy="27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www.robothalloffame.org/inductees/06inductees/sc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9" y="3707373"/>
            <a:ext cx="2282825" cy="293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78030" y="6464369"/>
            <a:ext cx="1111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Robot SCARA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514830" y="6442843"/>
            <a:ext cx="1042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Robot PUMA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  <p:sp>
        <p:nvSpPr>
          <p:cNvPr id="1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(Breve) Historia de la Robótica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68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9"/>
    </mc:Choice>
    <mc:Fallback xmlns="">
      <p:transition spd="slow" advTm="7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9460" y="1484924"/>
            <a:ext cx="8400465" cy="1725738"/>
          </a:xfrm>
        </p:spPr>
        <p:txBody>
          <a:bodyPr/>
          <a:lstStyle/>
          <a:p>
            <a:r>
              <a:rPr lang="es-PE" sz="2000" dirty="0" smtClean="0"/>
              <a:t>Alrededor de los 80s:</a:t>
            </a:r>
          </a:p>
          <a:p>
            <a:pPr lvl="1"/>
            <a:r>
              <a:rPr lang="es-PE" sz="1800" dirty="0" smtClean="0"/>
              <a:t>Rápido </a:t>
            </a:r>
            <a:r>
              <a:rPr lang="es-PE" sz="1800" dirty="0" smtClean="0">
                <a:solidFill>
                  <a:srgbClr val="0070C0"/>
                </a:solidFill>
              </a:rPr>
              <a:t>crecimiento</a:t>
            </a:r>
            <a:r>
              <a:rPr lang="es-PE" sz="1800" dirty="0" smtClean="0"/>
              <a:t> de la </a:t>
            </a:r>
            <a:r>
              <a:rPr lang="es-PE" sz="1800" dirty="0" smtClean="0">
                <a:solidFill>
                  <a:srgbClr val="0070C0"/>
                </a:solidFill>
              </a:rPr>
              <a:t>industria</a:t>
            </a:r>
            <a:r>
              <a:rPr lang="es-PE" sz="1800" dirty="0" smtClean="0"/>
              <a:t> robótica</a:t>
            </a:r>
          </a:p>
          <a:p>
            <a:pPr lvl="1"/>
            <a:r>
              <a:rPr lang="es-PE" sz="1800" dirty="0" smtClean="0"/>
              <a:t>Se incrementa el </a:t>
            </a:r>
            <a:r>
              <a:rPr lang="es-PE" sz="1800" dirty="0" smtClean="0">
                <a:solidFill>
                  <a:srgbClr val="0070C0"/>
                </a:solidFill>
              </a:rPr>
              <a:t>desempeño</a:t>
            </a:r>
            <a:r>
              <a:rPr lang="es-PE" sz="1800" dirty="0" smtClean="0"/>
              <a:t>: control por realimentación + rediseño</a:t>
            </a:r>
          </a:p>
          <a:p>
            <a:pPr lvl="1"/>
            <a:r>
              <a:rPr lang="es-PE" sz="1800" dirty="0" smtClean="0"/>
              <a:t>Varias </a:t>
            </a:r>
            <a:r>
              <a:rPr lang="es-PE" sz="1800" dirty="0" smtClean="0">
                <a:solidFill>
                  <a:srgbClr val="0070C0"/>
                </a:solidFill>
              </a:rPr>
              <a:t>universidades</a:t>
            </a:r>
            <a:r>
              <a:rPr lang="es-PE" sz="1800" dirty="0" smtClean="0"/>
              <a:t> introducen la robótica (enseñanza e investigación)</a:t>
            </a:r>
          </a:p>
          <a:p>
            <a:pPr lvl="1"/>
            <a:endParaRPr lang="es-PE" sz="1800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67" y="3266080"/>
            <a:ext cx="1864073" cy="30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66081"/>
            <a:ext cx="2902769" cy="304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765" y="3266081"/>
            <a:ext cx="2495595" cy="304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(Breve) Historia de la Robótica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3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9"/>
    </mc:Choice>
    <mc:Fallback xmlns="">
      <p:transition spd="slow" advTm="7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55776" y="5898758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600" dirty="0" smtClean="0"/>
              <a:t>Robots a 50 </a:t>
            </a:r>
            <a:r>
              <a:rPr lang="es-PE" sz="1600" dirty="0" err="1" smtClean="0"/>
              <a:t>year</a:t>
            </a:r>
            <a:r>
              <a:rPr lang="es-PE" sz="1600" dirty="0" smtClean="0"/>
              <a:t> </a:t>
            </a:r>
            <a:r>
              <a:rPr lang="es-PE" sz="1600" dirty="0" err="1" smtClean="0"/>
              <a:t>journey</a:t>
            </a:r>
            <a:r>
              <a:rPr lang="es-PE" sz="1600" dirty="0" smtClean="0"/>
              <a:t> (IEEE ICRA 2000</a:t>
            </a:r>
            <a:r>
              <a:rPr lang="es-PE" sz="1600" dirty="0" smtClean="0"/>
              <a:t>)</a:t>
            </a:r>
          </a:p>
          <a:p>
            <a:pPr algn="ctr"/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://youtu.be/p_RfxPaGfl4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50_years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7354" y="1844824"/>
            <a:ext cx="5229292" cy="3921968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Antecedentes</a:t>
            </a:r>
            <a:endParaRPr lang="es-PE" dirty="0"/>
          </a:p>
        </p:txBody>
      </p:sp>
      <p:sp>
        <p:nvSpPr>
          <p:cNvPr id="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(Breve) Historia de la Robótica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79"/>
    </mc:Choice>
    <mc:Fallback xmlns="">
      <p:transition spd="slow" advTm="7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Antecedentes</a:t>
            </a:r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b="1" dirty="0" smtClean="0"/>
              <a:t>¿A qué se llegará con la robótica?</a:t>
            </a:r>
            <a:endParaRPr lang="es-PE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0"/>
            <a:ext cx="4840176" cy="460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979712" y="6464369"/>
            <a:ext cx="5410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Gates, Bill. "A robot in every home." 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Scientific American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 296.1 (2007): 58-65.</a:t>
            </a:r>
            <a:endParaRPr lang="es-PE" sz="12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4973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Temas</a:t>
            </a:r>
            <a:endParaRPr lang="es-PE" dirty="0"/>
          </a:p>
        </p:txBody>
      </p:sp>
      <p:sp>
        <p:nvSpPr>
          <p:cNvPr id="7" name="Rectangle 16"/>
          <p:cNvSpPr/>
          <p:nvPr/>
        </p:nvSpPr>
        <p:spPr bwMode="auto">
          <a:xfrm>
            <a:off x="431803" y="2234981"/>
            <a:ext cx="8298833" cy="473939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Antecedentes de 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00FF"/>
                </a:solidFill>
              </a:rPr>
              <a:t>“</a:t>
            </a:r>
            <a:r>
              <a:rPr lang="es-PE" b="1" dirty="0">
                <a:solidFill>
                  <a:srgbClr val="0000FF"/>
                </a:solidFill>
              </a:rPr>
              <a:t>Definición</a:t>
            </a:r>
            <a:r>
              <a:rPr lang="en-US" b="1" dirty="0">
                <a:solidFill>
                  <a:srgbClr val="0000FF"/>
                </a:solidFill>
              </a:rPr>
              <a:t>” </a:t>
            </a:r>
            <a:r>
              <a:rPr lang="es-PE" b="1" dirty="0">
                <a:solidFill>
                  <a:srgbClr val="0000FF"/>
                </a:solidFill>
              </a:rPr>
              <a:t>de Robot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Tipos de Robots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Aplicaciones de 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Mercado de Robots</a:t>
            </a:r>
          </a:p>
        </p:txBody>
      </p:sp>
    </p:spTree>
    <p:extLst>
      <p:ext uri="{BB962C8B-B14F-4D97-AF65-F5344CB8AC3E}">
        <p14:creationId xmlns:p14="http://schemas.microsoft.com/office/powerpoint/2010/main" val="15491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dn.shopify.com/s/files/1/0504/6437/products/nao_ld_300x400_red_large.jpg?v=14184122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6" y="903934"/>
            <a:ext cx="1632857" cy="217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www.authenticwatchesebay.com/images/robots/kinova-jaco-robot-manipulator-research-edi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6" r="23725"/>
          <a:stretch/>
        </p:blipFill>
        <p:spPr bwMode="auto">
          <a:xfrm>
            <a:off x="273686" y="3771936"/>
            <a:ext cx="1440873" cy="268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i5.walmartimages.com/dfw/dce07b8c-b975/k2-_1f3a03cc-99f2-43b4-bdc6-81f260c4cf23.v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1" b="20810"/>
          <a:stretch/>
        </p:blipFill>
        <p:spPr bwMode="auto">
          <a:xfrm>
            <a:off x="2183643" y="4862480"/>
            <a:ext cx="1753531" cy="102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thecubicle.us/images/washingmachine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t="5766" r="22181" b="5028"/>
          <a:stretch/>
        </p:blipFill>
        <p:spPr bwMode="auto">
          <a:xfrm>
            <a:off x="7216362" y="4338962"/>
            <a:ext cx="1514786" cy="184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s://pixabay.com/static/uploads/photo/2013/07/12/13/21/sports-car-146873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120" y="1431505"/>
            <a:ext cx="2484200" cy="124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443409" y="2983163"/>
            <a:ext cx="61904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¿Qué es un robot?</a:t>
            </a:r>
            <a:endParaRPr lang="es-ES" sz="6000" b="1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2540" name="Picture 12" descr="https://www.thelinuxlaptop.com/images/laptopim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42" y="1394551"/>
            <a:ext cx="1606394" cy="12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http://www.quanser.com/Images/Products/878-800-6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52" y="4534076"/>
            <a:ext cx="1796668" cy="161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4" name="Picture 16" descr="http://img.gizmag.com/drone-school-1-first-beginner-quadcopter-3.jpg?auto=format&amp;ch=Width%2CDPR&amp;fit=max&amp;h=700&amp;q=60&amp;w=700&amp;s=c93287ac2e3fd0243ec1aaa38870daa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r="1281" b="5755"/>
          <a:stretch/>
        </p:blipFill>
        <p:spPr bwMode="auto">
          <a:xfrm>
            <a:off x="4152447" y="1315909"/>
            <a:ext cx="2191593" cy="129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3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930">
        <p:fade/>
      </p:transition>
    </mc:Choice>
    <mc:Fallback xmlns="">
      <p:transition spd="med" advTm="57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ergamino horizontal"/>
          <p:cNvSpPr/>
          <p:nvPr/>
        </p:nvSpPr>
        <p:spPr bwMode="auto">
          <a:xfrm>
            <a:off x="508001" y="4366460"/>
            <a:ext cx="8200572" cy="1870852"/>
          </a:xfrm>
          <a:prstGeom prst="horizontalScroll">
            <a:avLst>
              <a:gd name="adj" fmla="val 10572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s-PE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1 Pergamino horizontal"/>
          <p:cNvSpPr/>
          <p:nvPr/>
        </p:nvSpPr>
        <p:spPr bwMode="auto">
          <a:xfrm>
            <a:off x="580571" y="1335312"/>
            <a:ext cx="8011877" cy="2525487"/>
          </a:xfrm>
          <a:prstGeom prst="horizontalScroll">
            <a:avLst>
              <a:gd name="adj" fmla="val 6768"/>
            </a:avLst>
          </a:pr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048855" y="393076"/>
            <a:ext cx="7448550" cy="542925"/>
          </a:xfrm>
        </p:spPr>
        <p:txBody>
          <a:bodyPr>
            <a:normAutofit/>
          </a:bodyPr>
          <a:lstStyle/>
          <a:p>
            <a:r>
              <a:rPr lang="es-PE" dirty="0"/>
              <a:t>¿Qué es un robot?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921656" y="1724387"/>
            <a:ext cx="695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>
                <a:solidFill>
                  <a:srgbClr val="0070C0"/>
                </a:solidFill>
              </a:rPr>
              <a:t>Robot </a:t>
            </a:r>
            <a:r>
              <a:rPr lang="es-PE" sz="2000" b="1" dirty="0" err="1" smtClean="0">
                <a:solidFill>
                  <a:srgbClr val="0070C0"/>
                </a:solidFill>
              </a:rPr>
              <a:t>Institute</a:t>
            </a:r>
            <a:r>
              <a:rPr lang="es-PE" sz="2000" b="1" dirty="0" smtClean="0">
                <a:solidFill>
                  <a:srgbClr val="0070C0"/>
                </a:solidFill>
              </a:rPr>
              <a:t> of </a:t>
            </a:r>
            <a:r>
              <a:rPr lang="es-PE" sz="2000" b="1" dirty="0" err="1" smtClean="0">
                <a:solidFill>
                  <a:srgbClr val="0070C0"/>
                </a:solidFill>
              </a:rPr>
              <a:t>America</a:t>
            </a:r>
            <a:r>
              <a:rPr lang="es-PE" sz="2000" b="1" dirty="0" smtClean="0">
                <a:solidFill>
                  <a:srgbClr val="0070C0"/>
                </a:solidFill>
              </a:rPr>
              <a:t> </a:t>
            </a:r>
            <a:r>
              <a:rPr lang="es-PE" sz="2000" dirty="0" smtClean="0"/>
              <a:t>(RIA), 1979: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91031" y="4797152"/>
            <a:ext cx="695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err="1" smtClean="0">
                <a:solidFill>
                  <a:srgbClr val="0070C0"/>
                </a:solidFill>
              </a:rPr>
              <a:t>Japanese</a:t>
            </a:r>
            <a:r>
              <a:rPr lang="es-PE" sz="2000" b="1" dirty="0" smtClean="0">
                <a:solidFill>
                  <a:srgbClr val="0070C0"/>
                </a:solidFill>
              </a:rPr>
              <a:t> Industrial Robot </a:t>
            </a:r>
            <a:r>
              <a:rPr lang="es-PE" sz="2000" b="1" dirty="0" err="1" smtClean="0">
                <a:solidFill>
                  <a:srgbClr val="0070C0"/>
                </a:solidFill>
              </a:rPr>
              <a:t>Association</a:t>
            </a:r>
            <a:r>
              <a:rPr lang="es-PE" sz="2000" b="1" dirty="0" smtClean="0">
                <a:solidFill>
                  <a:srgbClr val="0070C0"/>
                </a:solidFill>
              </a:rPr>
              <a:t> </a:t>
            </a:r>
            <a:r>
              <a:rPr lang="es-PE" sz="2000" dirty="0" smtClean="0"/>
              <a:t>(JIRA):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99879" y="2224814"/>
            <a:ext cx="7619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dirty="0"/>
              <a:t>Un robot es un manipulador </a:t>
            </a:r>
            <a:r>
              <a:rPr lang="es-PE" sz="2000" dirty="0">
                <a:solidFill>
                  <a:srgbClr val="00B050"/>
                </a:solidFill>
              </a:rPr>
              <a:t>reprogramable</a:t>
            </a:r>
            <a:r>
              <a:rPr lang="es-PE" sz="2000" dirty="0"/>
              <a:t> y </a:t>
            </a:r>
            <a:r>
              <a:rPr lang="es-PE" sz="2000" dirty="0">
                <a:solidFill>
                  <a:srgbClr val="0070C0"/>
                </a:solidFill>
              </a:rPr>
              <a:t>multifuncional</a:t>
            </a:r>
            <a:r>
              <a:rPr lang="es-PE" sz="2000" dirty="0"/>
              <a:t> diseñado para mover material, partes, herramientas o dispositivos especializados a través de movimientos programados variables para el desarrollo de una variedad de tareas.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76517" y="5189130"/>
            <a:ext cx="7844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dirty="0"/>
              <a:t>Un robot es un dispositivo con grados de libertad que puede ser controlado.</a:t>
            </a:r>
          </a:p>
        </p:txBody>
      </p:sp>
    </p:spTree>
    <p:extLst>
      <p:ext uri="{BB962C8B-B14F-4D97-AF65-F5344CB8AC3E}">
        <p14:creationId xmlns:p14="http://schemas.microsoft.com/office/powerpoint/2010/main" val="362014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7" grpId="0"/>
      <p:bldP spid="9" grpId="0"/>
      <p:bldP spid="3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048855" y="393076"/>
            <a:ext cx="7448550" cy="542925"/>
          </a:xfrm>
        </p:spPr>
        <p:txBody>
          <a:bodyPr>
            <a:normAutofit/>
          </a:bodyPr>
          <a:lstStyle/>
          <a:p>
            <a:r>
              <a:rPr lang="es-PE" dirty="0" smtClean="0"/>
              <a:t>¿Qué es un robot?</a:t>
            </a:r>
            <a:endParaRPr lang="es-ES" dirty="0"/>
          </a:p>
        </p:txBody>
      </p:sp>
      <p:sp>
        <p:nvSpPr>
          <p:cNvPr id="12" name="11 Pergamino horizontal"/>
          <p:cNvSpPr/>
          <p:nvPr/>
        </p:nvSpPr>
        <p:spPr bwMode="auto">
          <a:xfrm>
            <a:off x="420912" y="1204689"/>
            <a:ext cx="8215078" cy="4755210"/>
          </a:xfrm>
          <a:prstGeom prst="horizontalScroll">
            <a:avLst>
              <a:gd name="adj" fmla="val 3290"/>
            </a:avLst>
          </a:prstGeom>
          <a:solidFill>
            <a:srgbClr val="ECF1F8"/>
          </a:solidFill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62002" y="1579553"/>
            <a:ext cx="695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>
                <a:solidFill>
                  <a:srgbClr val="0070C0"/>
                </a:solidFill>
              </a:rPr>
              <a:t>International </a:t>
            </a:r>
            <a:r>
              <a:rPr lang="es-PE" sz="2000" b="1" dirty="0" err="1" smtClean="0">
                <a:solidFill>
                  <a:srgbClr val="0070C0"/>
                </a:solidFill>
              </a:rPr>
              <a:t>Federation</a:t>
            </a:r>
            <a:r>
              <a:rPr lang="es-PE" sz="2000" b="1" dirty="0" smtClean="0">
                <a:solidFill>
                  <a:srgbClr val="0070C0"/>
                </a:solidFill>
              </a:rPr>
              <a:t> of </a:t>
            </a:r>
            <a:r>
              <a:rPr lang="es-PE" sz="2000" b="1" dirty="0" err="1" smtClean="0">
                <a:solidFill>
                  <a:srgbClr val="0070C0"/>
                </a:solidFill>
              </a:rPr>
              <a:t>Robotics</a:t>
            </a:r>
            <a:r>
              <a:rPr lang="es-PE" sz="2000" b="1" dirty="0" smtClean="0">
                <a:solidFill>
                  <a:srgbClr val="0070C0"/>
                </a:solidFill>
              </a:rPr>
              <a:t> (IFR)</a:t>
            </a:r>
            <a:r>
              <a:rPr lang="es-PE" sz="2000" dirty="0" smtClean="0"/>
              <a:t>: ISO 8373:2012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762002" y="2229420"/>
            <a:ext cx="78594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dirty="0" smtClean="0"/>
              <a:t>Un </a:t>
            </a:r>
            <a:r>
              <a:rPr lang="es-PE" sz="2000" dirty="0"/>
              <a:t>robot es un </a:t>
            </a:r>
            <a:r>
              <a:rPr lang="es-PE" sz="2000" dirty="0" smtClean="0"/>
              <a:t>mecanismo actuado </a:t>
            </a:r>
            <a:r>
              <a:rPr lang="es-PE" sz="2000" dirty="0" smtClean="0">
                <a:solidFill>
                  <a:srgbClr val="00B050"/>
                </a:solidFill>
              </a:rPr>
              <a:t>programable</a:t>
            </a:r>
            <a:r>
              <a:rPr lang="es-PE" sz="2000" dirty="0" smtClean="0"/>
              <a:t> en dos o más ejes con un grado de </a:t>
            </a:r>
            <a:r>
              <a:rPr lang="es-PE" sz="2000" dirty="0" smtClean="0">
                <a:solidFill>
                  <a:srgbClr val="00B050"/>
                </a:solidFill>
              </a:rPr>
              <a:t>autonomía</a:t>
            </a:r>
            <a:r>
              <a:rPr lang="es-PE" sz="2000" dirty="0" smtClean="0"/>
              <a:t>, que se mueve en su </a:t>
            </a:r>
            <a:r>
              <a:rPr lang="es-PE" sz="2000" dirty="0" smtClean="0">
                <a:solidFill>
                  <a:srgbClr val="00B050"/>
                </a:solidFill>
              </a:rPr>
              <a:t>entorno</a:t>
            </a:r>
            <a:r>
              <a:rPr lang="es-PE" sz="2000" dirty="0" smtClean="0"/>
              <a:t> para realizar tareas previstas.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chemeClr val="accent4">
                    <a:lumMod val="50000"/>
                  </a:schemeClr>
                </a:solidFill>
              </a:rPr>
              <a:t>Nota 1: </a:t>
            </a:r>
            <a:r>
              <a:rPr lang="es-PE" sz="2000" dirty="0" smtClean="0"/>
              <a:t>Un robot incluye el sistema de control y la interface con el sistema de control.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chemeClr val="accent4">
                    <a:lumMod val="50000"/>
                  </a:schemeClr>
                </a:solidFill>
              </a:rPr>
              <a:t>Nota 2: </a:t>
            </a:r>
            <a:r>
              <a:rPr lang="es-PE" sz="2000" dirty="0" smtClean="0"/>
              <a:t>La clasificación de robot en robot industrial o robot de servicio se hace de acuerdo con la aplicación prevista. </a:t>
            </a:r>
            <a:endParaRPr lang="es-PE" sz="2000" dirty="0"/>
          </a:p>
        </p:txBody>
      </p:sp>
      <p:sp>
        <p:nvSpPr>
          <p:cNvPr id="15" name="14 Rectángulo"/>
          <p:cNvSpPr/>
          <p:nvPr/>
        </p:nvSpPr>
        <p:spPr>
          <a:xfrm>
            <a:off x="4209138" y="6076011"/>
            <a:ext cx="49348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https://www.iso.org/obp/ui/#</a:t>
            </a:r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iso:std:iso:8373:ed-2:v1:en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762002" y="4686645"/>
            <a:ext cx="7859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i="1" dirty="0" smtClean="0">
                <a:solidFill>
                  <a:schemeClr val="accent1">
                    <a:lumMod val="75000"/>
                  </a:schemeClr>
                </a:solidFill>
              </a:rPr>
              <a:t>Autonomía</a:t>
            </a:r>
            <a:r>
              <a:rPr lang="es-PE" sz="2000" dirty="0" smtClean="0"/>
              <a:t>: Habilidad para realizar tareas previstas con base en el estado actual y </a:t>
            </a:r>
            <a:r>
              <a:rPr lang="es-PE" sz="2000" dirty="0" err="1" smtClean="0"/>
              <a:t>sensado</a:t>
            </a:r>
            <a:r>
              <a:rPr lang="es-PE" sz="2000" dirty="0" smtClean="0"/>
              <a:t>, sin intervención humana.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214172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 bwMode="auto">
          <a:xfrm>
            <a:off x="6476207" y="2762331"/>
            <a:ext cx="2209709" cy="101611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662152" y="2762331"/>
            <a:ext cx="2209709" cy="101611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048855" y="393076"/>
            <a:ext cx="7448550" cy="542925"/>
          </a:xfrm>
        </p:spPr>
        <p:txBody>
          <a:bodyPr>
            <a:normAutofit/>
          </a:bodyPr>
          <a:lstStyle/>
          <a:p>
            <a:r>
              <a:rPr lang="es-PE" dirty="0"/>
              <a:t>¿Qué es un robot?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885995" y="2924944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dirty="0" smtClean="0">
                <a:latin typeface="Gill Sans"/>
              </a:rPr>
              <a:t>Mecanismo</a:t>
            </a:r>
          </a:p>
          <a:p>
            <a:pPr algn="ctr"/>
            <a:r>
              <a:rPr lang="es-PE" dirty="0" smtClean="0">
                <a:latin typeface="Gill Sans"/>
              </a:rPr>
              <a:t>re-programable</a:t>
            </a:r>
            <a:endParaRPr lang="es-ES" dirty="0">
              <a:latin typeface="Gill San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084771" y="306896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dirty="0" smtClean="0">
                <a:latin typeface="Gill Sans"/>
              </a:rPr>
              <a:t>Entorno</a:t>
            </a:r>
            <a:endParaRPr lang="es-ES" dirty="0">
              <a:latin typeface="Gill San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055321" y="2843644"/>
            <a:ext cx="122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dirty="0" smtClean="0"/>
              <a:t>interactuar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412549" y="3305369"/>
            <a:ext cx="25060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dirty="0"/>
              <a:t>a</a:t>
            </a:r>
            <a:r>
              <a:rPr lang="es-PE" dirty="0" smtClean="0"/>
              <a:t>cciones independientes</a:t>
            </a:r>
          </a:p>
          <a:p>
            <a:pPr algn="ctr"/>
            <a:r>
              <a:rPr lang="es-PE" sz="1600" dirty="0" smtClean="0"/>
              <a:t>(e “inteligentes”)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362041" y="4169606"/>
            <a:ext cx="243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Variedad de tareas</a:t>
            </a:r>
            <a:endParaRPr lang="es-ES" dirty="0"/>
          </a:p>
        </p:txBody>
      </p:sp>
      <p:cxnSp>
        <p:nvCxnSpPr>
          <p:cNvPr id="18" name="17 Conector recto de flecha"/>
          <p:cNvCxnSpPr>
            <a:stCxn id="15" idx="3"/>
            <a:endCxn id="16" idx="1"/>
          </p:cNvCxnSpPr>
          <p:nvPr/>
        </p:nvCxnSpPr>
        <p:spPr bwMode="auto">
          <a:xfrm>
            <a:off x="2871861" y="3270386"/>
            <a:ext cx="3604346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18 Flecha abajo"/>
          <p:cNvSpPr/>
          <p:nvPr/>
        </p:nvSpPr>
        <p:spPr bwMode="auto">
          <a:xfrm>
            <a:off x="7362550" y="3901998"/>
            <a:ext cx="437021" cy="313851"/>
          </a:xfrm>
          <a:prstGeom prst="downArrow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8" name="Picture 4" descr="spir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41" y="837328"/>
            <a:ext cx="1404081" cy="1121316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http://www.lirmm.fr/~krut/wordpress/wp-content/uploads/2010/11/HRP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85" y="4058353"/>
            <a:ext cx="1297561" cy="21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azorobotics.com/images/equipments/EquipmentImage_23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7" r="17770"/>
          <a:stretch/>
        </p:blipFill>
        <p:spPr bwMode="auto">
          <a:xfrm>
            <a:off x="253380" y="4215849"/>
            <a:ext cx="1258711" cy="197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g03.a.alicdn.com/kf/HTB1Z.b2JFXXXXa1XVXXq6xXFXXXH/Ghost-Aerial-RC-Quadcopter-Aerial-Robot-with-Gimbal-Landing-Gears-for-i0S-Blac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4" b="9516"/>
          <a:stretch/>
        </p:blipFill>
        <p:spPr bwMode="auto">
          <a:xfrm>
            <a:off x="1736388" y="1596082"/>
            <a:ext cx="1578962" cy="73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gcookie.com/app/uploads/2013/09/koncir_milan-1024x5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05" y="4602243"/>
            <a:ext cx="1957196" cy="110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s.cmu.edu/~gwp/robots/Uranu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66" y="1577309"/>
            <a:ext cx="1428843" cy="8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6362041" y="2016700"/>
            <a:ext cx="243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Variedad de tareas</a:t>
            </a:r>
            <a:endParaRPr lang="es-ES" dirty="0"/>
          </a:p>
        </p:txBody>
      </p:sp>
      <p:sp>
        <p:nvSpPr>
          <p:cNvPr id="24" name="23 Flecha abajo"/>
          <p:cNvSpPr/>
          <p:nvPr/>
        </p:nvSpPr>
        <p:spPr bwMode="auto">
          <a:xfrm rot="10800000">
            <a:off x="7362550" y="2398266"/>
            <a:ext cx="437021" cy="313851"/>
          </a:xfrm>
          <a:prstGeom prst="downArrow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85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45"/>
    </mc:Choice>
    <mc:Fallback xmlns="">
      <p:transition spd="slow" advTm="13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9" grpId="0"/>
      <p:bldP spid="10" grpId="0"/>
      <p:bldP spid="11" grpId="0"/>
      <p:bldP spid="12" grpId="0"/>
      <p:bldP spid="14" grpId="0"/>
      <p:bldP spid="19" grpId="0" animBg="1"/>
      <p:bldP spid="23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Fundamentos de Robótica (2017-1)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0993" y="1556792"/>
            <a:ext cx="8245463" cy="5112568"/>
          </a:xfrm>
        </p:spPr>
        <p:txBody>
          <a:bodyPr>
            <a:normAutofit/>
          </a:bodyPr>
          <a:lstStyle/>
          <a:p>
            <a:r>
              <a:rPr lang="es-PE" dirty="0" smtClean="0">
                <a:solidFill>
                  <a:srgbClr val="00B050"/>
                </a:solidFill>
              </a:rPr>
              <a:t>Sesiones de aula: </a:t>
            </a:r>
          </a:p>
          <a:p>
            <a:pPr marL="447675" lvl="1" indent="-174625">
              <a:spcAft>
                <a:spcPts val="600"/>
              </a:spcAft>
            </a:pPr>
            <a:r>
              <a:rPr lang="es-PE" dirty="0" smtClean="0"/>
              <a:t>Fundamentos, ejercicios, aplicaciones</a:t>
            </a:r>
          </a:p>
          <a:p>
            <a:pPr>
              <a:spcBef>
                <a:spcPts val="1800"/>
              </a:spcBef>
            </a:pPr>
            <a:r>
              <a:rPr lang="es-PE" dirty="0">
                <a:solidFill>
                  <a:srgbClr val="00B050"/>
                </a:solidFill>
              </a:rPr>
              <a:t>Tareas: </a:t>
            </a:r>
          </a:p>
          <a:p>
            <a:pPr marL="447675" lvl="1" indent="-174625"/>
            <a:r>
              <a:rPr lang="es-PE" dirty="0"/>
              <a:t>(casi) cada </a:t>
            </a:r>
            <a:r>
              <a:rPr lang="es-PE" dirty="0" smtClean="0"/>
              <a:t>semana → ¡importante! </a:t>
            </a:r>
          </a:p>
          <a:p>
            <a:pPr marL="447675" lvl="1" indent="-174625"/>
            <a:r>
              <a:rPr lang="es-PE" dirty="0"/>
              <a:t>En total 12 (las más bajas 2 se descartan)</a:t>
            </a:r>
          </a:p>
          <a:p>
            <a:pPr marL="447675" lvl="1" indent="-174625">
              <a:spcAft>
                <a:spcPts val="600"/>
              </a:spcAft>
            </a:pPr>
            <a:r>
              <a:rPr lang="es-PE" dirty="0"/>
              <a:t>Siguiente sesión: </a:t>
            </a:r>
            <a:r>
              <a:rPr lang="es-PE" dirty="0" smtClean="0"/>
              <a:t>“mini-prueba</a:t>
            </a:r>
            <a:r>
              <a:rPr lang="es-PE" dirty="0"/>
              <a:t>” de la tarea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s-PE" dirty="0">
                <a:solidFill>
                  <a:srgbClr val="00B050"/>
                </a:solidFill>
              </a:rPr>
              <a:t>Proyecto final:</a:t>
            </a:r>
          </a:p>
          <a:p>
            <a:pPr marL="447675" lvl="1" indent="-174625"/>
            <a:r>
              <a:rPr lang="es-PE" dirty="0"/>
              <a:t>Implementación </a:t>
            </a:r>
            <a:r>
              <a:rPr lang="es-PE" dirty="0" smtClean="0"/>
              <a:t>en </a:t>
            </a:r>
            <a:r>
              <a:rPr lang="es-PE" dirty="0"/>
              <a:t>un robot real o simulado</a:t>
            </a:r>
          </a:p>
          <a:p>
            <a:pPr marL="447675" lvl="1" indent="-174625"/>
            <a:r>
              <a:rPr lang="es-PE" dirty="0"/>
              <a:t>Informe en formato de artículo científico IEEE (en </a:t>
            </a:r>
            <a:r>
              <a:rPr lang="es-PE" dirty="0" err="1"/>
              <a:t>LaTeX</a:t>
            </a:r>
            <a:r>
              <a:rPr lang="es-PE" dirty="0" smtClean="0"/>
              <a:t>) + presentación</a:t>
            </a:r>
            <a:endParaRPr lang="es-PE" dirty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s-PE" dirty="0">
                <a:solidFill>
                  <a:srgbClr val="00B050"/>
                </a:solidFill>
              </a:rPr>
              <a:t>Laboratorio: </a:t>
            </a:r>
          </a:p>
          <a:p>
            <a:pPr marL="447675" lvl="1" indent="-174625">
              <a:spcAft>
                <a:spcPts val="600"/>
              </a:spcAft>
            </a:pPr>
            <a:r>
              <a:rPr lang="es-PE" dirty="0"/>
              <a:t>Se evalúa procedimientos, implementación, reporte (en </a:t>
            </a:r>
            <a:r>
              <a:rPr lang="es-PE" dirty="0" err="1"/>
              <a:t>pdf</a:t>
            </a:r>
            <a:r>
              <a:rPr lang="es-PE" dirty="0"/>
              <a:t>!)</a:t>
            </a:r>
          </a:p>
          <a:p>
            <a:pPr>
              <a:spcAft>
                <a:spcPts val="600"/>
              </a:spcAft>
            </a:pPr>
            <a:endParaRPr lang="es-PE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b="1" dirty="0" smtClean="0"/>
              <a:t>Metodología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13213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048855" y="393076"/>
            <a:ext cx="7448550" cy="542925"/>
          </a:xfrm>
        </p:spPr>
        <p:txBody>
          <a:bodyPr>
            <a:normAutofit/>
          </a:bodyPr>
          <a:lstStyle/>
          <a:p>
            <a:r>
              <a:rPr lang="es-PE" dirty="0" smtClean="0"/>
              <a:t>¿Qué es un robot?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228184" y="6244668"/>
            <a:ext cx="200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/>
              <a:t>IA: Inteligencia Artificial</a:t>
            </a:r>
            <a:endParaRPr lang="es-PE" sz="1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03727" y="1584848"/>
            <a:ext cx="374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PE" sz="2000" dirty="0" smtClean="0">
                <a:latin typeface="Gill Sans"/>
              </a:rPr>
              <a:t>De manera más “visionaria”:</a:t>
            </a:r>
            <a:endParaRPr lang="es-PE" sz="2000" dirty="0">
              <a:latin typeface="Gill Sans"/>
            </a:endParaRPr>
          </a:p>
        </p:txBody>
      </p:sp>
      <p:sp>
        <p:nvSpPr>
          <p:cNvPr id="7" name="6 Rectángulo redondeado"/>
          <p:cNvSpPr/>
          <p:nvPr/>
        </p:nvSpPr>
        <p:spPr bwMode="auto">
          <a:xfrm>
            <a:off x="971600" y="3140969"/>
            <a:ext cx="2763676" cy="129614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5674217" y="3140969"/>
            <a:ext cx="2931888" cy="129614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043310" y="3356992"/>
            <a:ext cx="2525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>
                <a:latin typeface="Gill Sans"/>
              </a:rPr>
              <a:t>Conexión inteligente entre percepción y acción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810231" y="3356992"/>
            <a:ext cx="2636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 smtClean="0">
                <a:latin typeface="Gill Sans"/>
              </a:rPr>
              <a:t>Donde la IA se encuentra con el mundo real.</a:t>
            </a:r>
            <a:endParaRPr lang="es-PE" dirty="0">
              <a:latin typeface="Gill Sans"/>
            </a:endParaRPr>
          </a:p>
        </p:txBody>
      </p:sp>
      <p:pic>
        <p:nvPicPr>
          <p:cNvPr id="5122" name="Picture 2" descr="http://www.proprofs.com/quiz-school/upload/yuiupload/21040201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36" y="2820803"/>
            <a:ext cx="1301295" cy="1860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3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45"/>
    </mc:Choice>
    <mc:Fallback xmlns="">
      <p:transition spd="slow" advTm="13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 animBg="1"/>
      <p:bldP spid="13" grpId="0" animBg="1"/>
      <p:bldP spid="17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Temas</a:t>
            </a:r>
            <a:endParaRPr lang="es-PE" dirty="0"/>
          </a:p>
        </p:txBody>
      </p:sp>
      <p:sp>
        <p:nvSpPr>
          <p:cNvPr id="7" name="Rectangle 16"/>
          <p:cNvSpPr/>
          <p:nvPr/>
        </p:nvSpPr>
        <p:spPr bwMode="auto">
          <a:xfrm>
            <a:off x="431803" y="2955061"/>
            <a:ext cx="8298833" cy="473939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Antecedentes de 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Definición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de Robot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b="1" dirty="0">
                <a:solidFill>
                  <a:srgbClr val="0000FF"/>
                </a:solidFill>
              </a:rPr>
              <a:t>Tipos de Robots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Aplicaciones de 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Mercado de Robots</a:t>
            </a:r>
          </a:p>
        </p:txBody>
      </p:sp>
    </p:spTree>
    <p:extLst>
      <p:ext uri="{BB962C8B-B14F-4D97-AF65-F5344CB8AC3E}">
        <p14:creationId xmlns:p14="http://schemas.microsoft.com/office/powerpoint/2010/main" val="14686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bot_tenn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5178" y="2349613"/>
            <a:ext cx="4220140" cy="2843094"/>
          </a:xfrm>
          <a:prstGeom prst="rect">
            <a:avLst/>
          </a:prstGeom>
        </p:spPr>
      </p:pic>
      <p:pic>
        <p:nvPicPr>
          <p:cNvPr id="6" name="manipulato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18" y="2349611"/>
            <a:ext cx="4445000" cy="2843095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51860" y="1475492"/>
            <a:ext cx="671215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es-ES" dirty="0" smtClean="0">
                <a:latin typeface="Gill Sans"/>
              </a:rPr>
              <a:t>También llamados: (robots) manipuladores, brazos robóticos</a:t>
            </a:r>
            <a:endParaRPr lang="es-ES" altLang="es-ES" dirty="0">
              <a:latin typeface="Gill San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662296" y="5338943"/>
            <a:ext cx="2365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/>
              <a:t>Robot KUKA “jugando” ping </a:t>
            </a:r>
            <a:r>
              <a:rPr lang="es-PE" sz="1200" dirty="0" err="1" smtClean="0"/>
              <a:t>pong</a:t>
            </a:r>
            <a:endParaRPr lang="es-PE" sz="1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80076" y="5367969"/>
            <a:ext cx="3517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/>
              <a:t>Robot industrial en planta de ensamblaje de vehículos</a:t>
            </a:r>
            <a:endParaRPr lang="es-PE" sz="1200" dirty="0"/>
          </a:p>
        </p:txBody>
      </p:sp>
      <p:sp>
        <p:nvSpPr>
          <p:cNvPr id="5" name="4 Rectángulo"/>
          <p:cNvSpPr/>
          <p:nvPr/>
        </p:nvSpPr>
        <p:spPr>
          <a:xfrm>
            <a:off x="4774948" y="5631632"/>
            <a:ext cx="4180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https://youtu.be/tIIJME8-au8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57588" y="563163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https://youtu.be/VreG1iC65Lc</a:t>
            </a:r>
            <a:endParaRPr lang="es-PE" sz="1200" dirty="0">
              <a:solidFill>
                <a:schemeClr val="bg1">
                  <a:lumMod val="50000"/>
                </a:schemeClr>
              </a:solidFill>
              <a:latin typeface="Gill Sans"/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15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Industriales</a:t>
            </a:r>
          </a:p>
        </p:txBody>
      </p:sp>
    </p:spTree>
    <p:extLst>
      <p:ext uri="{BB962C8B-B14F-4D97-AF65-F5344CB8AC3E}">
        <p14:creationId xmlns:p14="http://schemas.microsoft.com/office/powerpoint/2010/main" val="21150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4"/>
    </mc:Choice>
    <mc:Fallback xmlns="">
      <p:transition spd="slow" advTm="45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 fullScrn="1">
              <p:cMediaNode vol="80000" mute="1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0" objId="6"/>
        <p14:playEvt time="28267" objId="3"/>
        <p14:playEvt time="28285" objId="6"/>
        <p14:stopEvt time="45364" objId="3"/>
        <p14:stopEvt time="45364" objId="6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1860" y="1475492"/>
            <a:ext cx="671215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altLang="es-ES" dirty="0" smtClean="0">
                <a:latin typeface="Gill Sans"/>
              </a:rPr>
              <a:t>También llamados: (robots) manipuladores, brazos robóticos</a:t>
            </a:r>
            <a:endParaRPr lang="es-ES" altLang="es-ES" dirty="0">
              <a:latin typeface="Gill Sans"/>
            </a:endParaRPr>
          </a:p>
        </p:txBody>
      </p:sp>
      <p:pic>
        <p:nvPicPr>
          <p:cNvPr id="12" name="Picture 4" descr="RX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58" y="2060848"/>
            <a:ext cx="1642701" cy="204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842" y="2060849"/>
            <a:ext cx="2110982" cy="20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0" name="Picture 2" descr="http://kormushev.com/uploads/KUKA_valve_turnin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842" y="4304580"/>
            <a:ext cx="2087351" cy="195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https://www.robots.com/images/blog/original/abb-irb-662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428" y="4064710"/>
            <a:ext cx="1720614" cy="218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http://showcase.designnews.com/sites/showcase.designnews.com/files/F%20series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79"/>
          <a:stretch/>
        </p:blipFill>
        <p:spPr bwMode="auto">
          <a:xfrm>
            <a:off x="7113723" y="2060849"/>
            <a:ext cx="1275270" cy="198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 descr="https://www.robots.com/images/Parallel%20Robo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" b="22400"/>
          <a:stretch/>
        </p:blipFill>
        <p:spPr bwMode="auto">
          <a:xfrm>
            <a:off x="6833407" y="4503452"/>
            <a:ext cx="2147500" cy="175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15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Industriales</a:t>
            </a:r>
          </a:p>
        </p:txBody>
      </p:sp>
    </p:spTree>
    <p:extLst>
      <p:ext uri="{BB962C8B-B14F-4D97-AF65-F5344CB8AC3E}">
        <p14:creationId xmlns:p14="http://schemas.microsoft.com/office/powerpoint/2010/main" val="23691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13"/>
    </mc:Choice>
    <mc:Fallback xmlns="">
      <p:transition spd="slow" advTm="56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eeta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10" y="2313668"/>
            <a:ext cx="4430887" cy="2492374"/>
          </a:xfrm>
          <a:prstGeom prst="rect">
            <a:avLst/>
          </a:prstGeom>
        </p:spPr>
      </p:pic>
      <p:pic>
        <p:nvPicPr>
          <p:cNvPr id="3" name="spo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2799" y="2300967"/>
            <a:ext cx="4430889" cy="2492375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96610" y="5289451"/>
            <a:ext cx="4430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https://youtu.be/_luhn7TLfWU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547260" y="4996934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Robot </a:t>
            </a:r>
            <a:r>
              <a:rPr lang="es-PE" sz="1200" dirty="0" err="1"/>
              <a:t>Cheetah</a:t>
            </a:r>
            <a:r>
              <a:rPr lang="es-PE" sz="1200" dirty="0"/>
              <a:t> (MIT)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776894" y="4996933"/>
            <a:ext cx="2122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/>
              <a:t>Robot Spot (Boston Dynamics)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622798" y="5289450"/>
            <a:ext cx="44308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https://youtu.be/M8YjvHYbZ9w</a:t>
            </a: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12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Móviles: terrestres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393838120"/>
      </p:ext>
    </p:extLst>
  </p:cSld>
  <p:clrMapOvr>
    <a:masterClrMapping/>
  </p:clrMapOvr>
  <p:transition spd="slow" advTm="377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 fullScrn="1">
              <p:cMediaNode vol="80000" mute="1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0" objId="3"/>
        <p14:playEvt time="20363" objId="3"/>
        <p14:playEvt time="25261" objId="2"/>
        <p14:stopEvt time="37708" objId="2"/>
        <p14:stopEvt time="37708" objId="3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www.theroboticschallenge.org/sites/default/files/robosimian_m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40" y="2122713"/>
            <a:ext cx="2480371" cy="16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Picture 2" descr="http://cdn.arstechnica.net/wp-content/uploads/2015/02/boston-dynamics-robot-lineup-640x3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4820" y="1988840"/>
            <a:ext cx="3967566" cy="190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Picture 4" descr="http://www.technologyreview.com/_longform/boston-dynamics/assets/imgs/raibert-hopp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8" y="4437112"/>
            <a:ext cx="158591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8" name="Picture 6" descr="https://encrypted-tbn2.gstatic.com/images?q=tbn:ANd9GcSoG9w-y0hLxAhCAsK72vyEIIYRNClslCAQk9ADQ85l5SDohhFG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05" y="4940071"/>
            <a:ext cx="1580095" cy="105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 descr="http://spectrum.ieee.org/img/kangaroo1-139639813933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2592" y="4705020"/>
            <a:ext cx="1969483" cy="152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2113590" y="3728713"/>
            <a:ext cx="9557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/>
              <a:t>RoboSimian</a:t>
            </a:r>
            <a:endParaRPr lang="en-US" altLang="es-ES" sz="1200" dirty="0"/>
          </a:p>
        </p:txBody>
      </p:sp>
      <p:sp>
        <p:nvSpPr>
          <p:cNvPr id="14" name="13 Rectángulo"/>
          <p:cNvSpPr/>
          <p:nvPr/>
        </p:nvSpPr>
        <p:spPr>
          <a:xfrm>
            <a:off x="5450227" y="3881113"/>
            <a:ext cx="20201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Robots de Boston Dynamics</a:t>
            </a:r>
            <a:endParaRPr lang="en-US" altLang="es-ES" sz="1200" dirty="0"/>
          </a:p>
        </p:txBody>
      </p:sp>
      <p:sp>
        <p:nvSpPr>
          <p:cNvPr id="15" name="14 Rectángulo"/>
          <p:cNvSpPr/>
          <p:nvPr/>
        </p:nvSpPr>
        <p:spPr>
          <a:xfrm>
            <a:off x="1295039" y="6385472"/>
            <a:ext cx="6078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@MIT</a:t>
            </a:r>
            <a:endParaRPr lang="en-US" altLang="es-ES" sz="1200" dirty="0"/>
          </a:p>
        </p:txBody>
      </p:sp>
      <p:sp>
        <p:nvSpPr>
          <p:cNvPr id="16" name="15 Rectángulo"/>
          <p:cNvSpPr/>
          <p:nvPr/>
        </p:nvSpPr>
        <p:spPr>
          <a:xfrm>
            <a:off x="3051959" y="6339752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/>
              <a:t>Aibo</a:t>
            </a:r>
            <a:endParaRPr lang="en-US" altLang="es-ES" sz="1200" dirty="0"/>
          </a:p>
        </p:txBody>
      </p:sp>
      <p:sp>
        <p:nvSpPr>
          <p:cNvPr id="17" name="16 Rectángulo"/>
          <p:cNvSpPr/>
          <p:nvPr/>
        </p:nvSpPr>
        <p:spPr>
          <a:xfrm>
            <a:off x="6949790" y="6272933"/>
            <a:ext cx="1117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Robot de </a:t>
            </a:r>
            <a:r>
              <a:rPr lang="en-US" altLang="es-ES" sz="1200" dirty="0" err="1"/>
              <a:t>F</a:t>
            </a:r>
            <a:r>
              <a:rPr lang="en-US" altLang="es-ES" sz="1200" dirty="0" err="1" smtClean="0"/>
              <a:t>esto</a:t>
            </a:r>
            <a:endParaRPr lang="en-US" altLang="es-ES" sz="1200" dirty="0"/>
          </a:p>
        </p:txBody>
      </p:sp>
      <p:pic>
        <p:nvPicPr>
          <p:cNvPr id="1030" name="Picture 6" descr="http://i.kinja-img.com/gawker-media/image/upload/s--ONmtCG53--/18s0hggp5xslujp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44" y="4777511"/>
            <a:ext cx="1369434" cy="149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CuadroTexto"/>
          <p:cNvSpPr txBox="1"/>
          <p:nvPr/>
        </p:nvSpPr>
        <p:spPr>
          <a:xfrm>
            <a:off x="395536" y="134076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0500" indent="-190500">
              <a:buFont typeface="Arial" pitchFamily="34" charset="0"/>
              <a:buChar char="•"/>
            </a:pPr>
            <a:r>
              <a:rPr lang="es-PE" dirty="0" smtClean="0">
                <a:latin typeface="Gill Sans"/>
              </a:rPr>
              <a:t>Robots con Patas</a:t>
            </a:r>
            <a:endParaRPr lang="es-PE" dirty="0">
              <a:latin typeface="Gill Sans"/>
            </a:endParaRPr>
          </a:p>
        </p:txBody>
      </p:sp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19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Móviles: terrestres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7250"/>
    </mc:Choice>
    <mc:Fallback xmlns="">
      <p:transition advTm="7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955555" y="4022789"/>
            <a:ext cx="12073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>
                <a:latin typeface="Times New Roman" pitchFamily="18" charset="0"/>
              </a:rPr>
              <a:t>Sojourner Rover</a:t>
            </a: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25" r="7493"/>
          <a:stretch/>
        </p:blipFill>
        <p:spPr>
          <a:xfrm>
            <a:off x="4602149" y="2372101"/>
            <a:ext cx="1914194" cy="16479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4" name="Picture 2" descr="http://www.roadnarrows-store.com/media/catalog/product/cache/1/image/700x700/9df78eab33525d08d6e5fb8d27136e95/e/p/epuck_gumstix_withepuck_600x599_bg_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579" y="4701941"/>
            <a:ext cx="1650459" cy="165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Rectángulo"/>
          <p:cNvSpPr/>
          <p:nvPr/>
        </p:nvSpPr>
        <p:spPr>
          <a:xfrm>
            <a:off x="3354678" y="6320353"/>
            <a:ext cx="6303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E-puck</a:t>
            </a:r>
            <a:endParaRPr lang="en-US" altLang="es-ES" sz="1200" dirty="0"/>
          </a:p>
        </p:txBody>
      </p:sp>
      <p:pic>
        <p:nvPicPr>
          <p:cNvPr id="84996" name="Picture 4" descr="http://www.mygadgets.my/wp-content/uploads/2014/12/roomba560_sideview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602" y="4864316"/>
            <a:ext cx="1886506" cy="147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5428384" y="6259621"/>
            <a:ext cx="7072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Roomb</a:t>
            </a:r>
            <a:r>
              <a:rPr lang="en-US" altLang="es-ES" sz="1200" dirty="0"/>
              <a:t>a</a:t>
            </a:r>
          </a:p>
        </p:txBody>
      </p:sp>
      <p:pic>
        <p:nvPicPr>
          <p:cNvPr id="84998" name="Picture 6" descr="http://www.nrec.ri.cmu.edu/projects/apd/images/overvie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88" y="4795528"/>
            <a:ext cx="2073653" cy="13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2" name="Picture 10" descr="http://es.ipcdigital.com/wp-content/uploads/2014/05/Hospi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7387" r="8553" b="3817"/>
          <a:stretch/>
        </p:blipFill>
        <p:spPr bwMode="auto">
          <a:xfrm>
            <a:off x="826302" y="2122459"/>
            <a:ext cx="1575075" cy="21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954844" y="4291412"/>
            <a:ext cx="1317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/>
              <a:t>Hospi</a:t>
            </a:r>
            <a:r>
              <a:rPr lang="en-US" altLang="es-ES" sz="1200" dirty="0" smtClean="0"/>
              <a:t> (Panasonic)</a:t>
            </a:r>
            <a:endParaRPr lang="en-US" altLang="es-ES" sz="1200" dirty="0"/>
          </a:p>
        </p:txBody>
      </p:sp>
      <p:pic>
        <p:nvPicPr>
          <p:cNvPr id="85004" name="Picture 12" descr="http://www.azorobotics.com/images/news/NewsImage_409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9" r="6809" b="4626"/>
          <a:stretch/>
        </p:blipFill>
        <p:spPr bwMode="auto">
          <a:xfrm>
            <a:off x="2709028" y="2122458"/>
            <a:ext cx="1570230" cy="21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2907796" y="4299081"/>
            <a:ext cx="11726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EVA (@UCLA)</a:t>
            </a:r>
            <a:endParaRPr lang="en-US" altLang="es-ES" sz="1200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40" y="4681436"/>
            <a:ext cx="1204515" cy="164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" name="Picture 12" descr="robf2">
            <a:hlinkClick r:id="rId11" action="ppaction://hlinkfile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10448" r="18885" b="16077"/>
          <a:stretch/>
        </p:blipFill>
        <p:spPr bwMode="auto">
          <a:xfrm>
            <a:off x="6823994" y="2372101"/>
            <a:ext cx="1978577" cy="14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1374686" y="6258053"/>
            <a:ext cx="7547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/>
              <a:t>Turtlebot</a:t>
            </a:r>
            <a:endParaRPr lang="en-US" altLang="es-ES" sz="1200" dirty="0"/>
          </a:p>
        </p:txBody>
      </p:sp>
      <p:sp>
        <p:nvSpPr>
          <p:cNvPr id="21" name="20 Rectángulo"/>
          <p:cNvSpPr/>
          <p:nvPr/>
        </p:nvSpPr>
        <p:spPr>
          <a:xfrm>
            <a:off x="7509352" y="6189544"/>
            <a:ext cx="736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@NREC</a:t>
            </a:r>
            <a:endParaRPr lang="en-US" altLang="es-ES" sz="1200" dirty="0"/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7270123" y="3864559"/>
            <a:ext cx="11128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>
                <a:latin typeface="Times New Roman" pitchFamily="18" charset="0"/>
              </a:rPr>
              <a:t>Robot </a:t>
            </a:r>
            <a:r>
              <a:rPr lang="en-US" altLang="es-ES" sz="1200" dirty="0" err="1" smtClean="0">
                <a:latin typeface="Times New Roman" pitchFamily="18" charset="0"/>
              </a:rPr>
              <a:t>Podador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5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31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Móviles: terrestres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395536" y="13407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0500" indent="-190500">
              <a:buFont typeface="Arial" pitchFamily="34" charset="0"/>
              <a:buChar char="•"/>
            </a:pPr>
            <a:r>
              <a:rPr lang="es-PE" dirty="0" smtClean="0">
                <a:latin typeface="Gill Sans"/>
              </a:rPr>
              <a:t>Robots con Ruedas</a:t>
            </a:r>
            <a:endParaRPr lang="es-PE" dirty="0">
              <a:latin typeface="Gill Sa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98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9861"/>
    </mc:Choice>
    <mc:Fallback xmlns="">
      <p:transition advTm="169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4" grpId="0"/>
      <p:bldP spid="26" grpId="0"/>
      <p:bldP spid="19" grpId="0"/>
      <p:bldP spid="21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396434" y="63923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https://youtu.be/4ErEBkj_3PY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4047933" y="6115362"/>
            <a:ext cx="12690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300" dirty="0" err="1" smtClean="0"/>
              <a:t>Vijay</a:t>
            </a:r>
            <a:r>
              <a:rPr lang="es-PE" sz="1300" dirty="0" smtClean="0"/>
              <a:t> </a:t>
            </a:r>
            <a:r>
              <a:rPr lang="es-PE" sz="1300" dirty="0" err="1" smtClean="0"/>
              <a:t>Kumar</a:t>
            </a:r>
            <a:r>
              <a:rPr lang="es-PE" sz="1300" dirty="0" smtClean="0"/>
              <a:t> </a:t>
            </a:r>
            <a:r>
              <a:rPr lang="es-PE" sz="1300" dirty="0" err="1" smtClean="0"/>
              <a:t>Lab</a:t>
            </a:r>
            <a:endParaRPr lang="es-PE" sz="1300" dirty="0"/>
          </a:p>
        </p:txBody>
      </p:sp>
      <p:pic>
        <p:nvPicPr>
          <p:cNvPr id="6" name="quadcopter_kum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5"/>
          <a:srcRect l="5994" r="5216" b="11335"/>
          <a:stretch>
            <a:fillRect/>
          </a:stretch>
        </p:blipFill>
        <p:spPr>
          <a:xfrm>
            <a:off x="891305" y="1621240"/>
            <a:ext cx="7582259" cy="42590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Móviles: Aéreos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9678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4089"/>
    </mc:Choice>
    <mc:Fallback xmlns="">
      <p:transition advTm="7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20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1809866" y="5661248"/>
            <a:ext cx="5524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latin typeface="Gill Sans"/>
              </a:rPr>
              <a:t>Robots aéreos de Intel en </a:t>
            </a:r>
            <a:r>
              <a:rPr lang="es-PE" sz="1200" dirty="0" err="1" smtClean="0">
                <a:latin typeface="Gill Sans"/>
              </a:rPr>
              <a:t>SuperBowl</a:t>
            </a:r>
            <a:r>
              <a:rPr lang="es-PE" sz="1200" dirty="0" smtClean="0">
                <a:latin typeface="Gill Sans"/>
              </a:rPr>
              <a:t> (con Lady Gaga), </a:t>
            </a:r>
            <a:r>
              <a:rPr lang="es-PE" sz="1200" dirty="0" smtClean="0">
                <a:latin typeface="Gill Sans"/>
              </a:rPr>
              <a:t>Houston, Febrero 2017</a:t>
            </a:r>
            <a:endParaRPr lang="es-PE" sz="1200" dirty="0">
              <a:latin typeface="Gill Sans"/>
            </a:endParaRP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Móviles: Aéreos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pic>
        <p:nvPicPr>
          <p:cNvPr id="2" name="Intel - Lady Gaga’s Super Bowl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15955.49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6388" y="2041948"/>
            <a:ext cx="6311224" cy="3547292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416075" y="6032321"/>
            <a:ext cx="23118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https://youtu.be/CqVUHrkkOK8</a:t>
            </a:r>
          </a:p>
        </p:txBody>
      </p:sp>
    </p:spTree>
    <p:extLst>
      <p:ext uri="{BB962C8B-B14F-4D97-AF65-F5344CB8AC3E}">
        <p14:creationId xmlns:p14="http://schemas.microsoft.com/office/powerpoint/2010/main" val="3015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4089"/>
    </mc:Choice>
    <mc:Fallback xmlns="">
      <p:transition advTm="7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51860" y="1475492"/>
            <a:ext cx="599016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2900" indent="-247650">
              <a:buFont typeface="Arial" panose="020B0604020202020204" pitchFamily="34" charset="0"/>
              <a:buChar char="•"/>
            </a:pPr>
            <a:r>
              <a:rPr lang="es-PE" altLang="es-ES" dirty="0" smtClean="0">
                <a:latin typeface="Gill Sans"/>
              </a:rPr>
              <a:t>También llamados: </a:t>
            </a:r>
            <a:r>
              <a:rPr lang="en-US" altLang="es-ES" dirty="0" smtClean="0">
                <a:latin typeface="Gill Sans"/>
              </a:rPr>
              <a:t>“</a:t>
            </a:r>
            <a:r>
              <a:rPr lang="es-PE" altLang="es-ES" dirty="0" err="1" smtClean="0">
                <a:latin typeface="Gill Sans"/>
              </a:rPr>
              <a:t>U</a:t>
            </a:r>
            <a:r>
              <a:rPr lang="es-PE" altLang="es-ES" i="1" dirty="0" err="1" smtClean="0">
                <a:latin typeface="Gill Sans"/>
              </a:rPr>
              <a:t>nmanned</a:t>
            </a:r>
            <a:r>
              <a:rPr lang="es-PE" altLang="es-ES" i="1" dirty="0" smtClean="0">
                <a:latin typeface="Gill Sans"/>
              </a:rPr>
              <a:t> </a:t>
            </a:r>
            <a:r>
              <a:rPr lang="es-PE" altLang="es-ES" i="1" dirty="0" err="1" smtClean="0">
                <a:latin typeface="Gill Sans"/>
              </a:rPr>
              <a:t>Aerial</a:t>
            </a:r>
            <a:r>
              <a:rPr lang="es-PE" altLang="es-ES" i="1" dirty="0" smtClean="0">
                <a:latin typeface="Gill Sans"/>
              </a:rPr>
              <a:t> </a:t>
            </a:r>
            <a:r>
              <a:rPr lang="es-PE" altLang="es-ES" i="1" dirty="0" err="1" smtClean="0">
                <a:latin typeface="Gill Sans"/>
              </a:rPr>
              <a:t>Vehicle</a:t>
            </a:r>
            <a:r>
              <a:rPr lang="en-US" altLang="es-ES" i="1" dirty="0" smtClean="0">
                <a:latin typeface="Gill Sans"/>
              </a:rPr>
              <a:t>”</a:t>
            </a:r>
            <a:r>
              <a:rPr lang="es-PE" altLang="es-ES" dirty="0" smtClean="0">
                <a:latin typeface="Gill Sans"/>
              </a:rPr>
              <a:t> </a:t>
            </a:r>
            <a:r>
              <a:rPr lang="es-PE" altLang="es-E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(UAV)</a:t>
            </a:r>
            <a:endParaRPr lang="en-US" altLang="es-ES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93186" name="Picture 2" descr="http://media.cmgdigital.com/shared/lt/lt_cache/thumbnail/715/img/photos/2014/04/25/ab/a1/Hex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1484" r="5550"/>
          <a:stretch/>
        </p:blipFill>
        <p:spPr bwMode="auto">
          <a:xfrm>
            <a:off x="5141554" y="2378976"/>
            <a:ext cx="3063241" cy="2006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robotics.usc.edu/resl/media/uploads/photos/robots/avatar_size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218" y="4845184"/>
            <a:ext cx="2923912" cy="160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0" name="Picture 6" descr="http://teamcamp.gatech.edu/images/slider/ARdr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02" y="2251673"/>
            <a:ext cx="2885987" cy="19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http://1.bp.blogspot.com/-1PXpKR_xoxQ/UL0Rm2rL1DI/AAAAAAAANXg/GmOIjpmWgzs/s1600/Autonomous_Flying_Robo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115" y="4816156"/>
            <a:ext cx="2953273" cy="1594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9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Móviles: Aéreos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1293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4089"/>
    </mc:Choice>
    <mc:Fallback xmlns="">
      <p:transition advTm="7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Fundamentos de Robótica (2017-1)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5" y="1628800"/>
            <a:ext cx="8245463" cy="511256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PE" dirty="0" smtClean="0"/>
              <a:t>Nota final:</a:t>
            </a:r>
          </a:p>
          <a:p>
            <a:pPr>
              <a:spcAft>
                <a:spcPts val="600"/>
              </a:spcAft>
            </a:pPr>
            <a:endParaRPr lang="es-PE" sz="1100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s-PE" dirty="0">
                <a:cs typeface="Arial" pitchFamily="34" charset="0"/>
              </a:rPr>
              <a:t> </a:t>
            </a:r>
            <a:r>
              <a:rPr lang="es-PE" dirty="0" smtClean="0">
                <a:cs typeface="Arial" pitchFamily="34" charset="0"/>
              </a:rPr>
              <a:t>  </a:t>
            </a:r>
            <a:r>
              <a:rPr lang="es-PE" dirty="0">
                <a:cs typeface="Arial" pitchFamily="34" charset="0"/>
              </a:rPr>
              <a:t> </a:t>
            </a:r>
            <a:r>
              <a:rPr lang="es-PE" dirty="0" smtClean="0">
                <a:cs typeface="Arial" pitchFamily="34" charset="0"/>
              </a:rPr>
              <a:t>         0.24 </a:t>
            </a:r>
            <a:r>
              <a:rPr lang="es-PE" i="1" dirty="0" smtClean="0">
                <a:solidFill>
                  <a:srgbClr val="00B0F0"/>
                </a:solidFill>
                <a:cs typeface="Arial" pitchFamily="34" charset="0"/>
              </a:rPr>
              <a:t>P</a:t>
            </a:r>
            <a:r>
              <a:rPr lang="es-PE" i="1" baseline="-25000" dirty="0" smtClean="0">
                <a:solidFill>
                  <a:srgbClr val="00B0F0"/>
                </a:solidFill>
                <a:cs typeface="Arial" pitchFamily="34" charset="0"/>
              </a:rPr>
              <a:t>T</a:t>
            </a:r>
            <a:r>
              <a:rPr lang="es-PE" dirty="0" smtClean="0">
                <a:cs typeface="Arial" pitchFamily="34" charset="0"/>
              </a:rPr>
              <a:t> </a:t>
            </a:r>
            <a:r>
              <a:rPr lang="es-PE" dirty="0">
                <a:cs typeface="Arial" pitchFamily="34" charset="0"/>
              </a:rPr>
              <a:t>+ </a:t>
            </a:r>
            <a:r>
              <a:rPr lang="es-PE" dirty="0" smtClean="0">
                <a:cs typeface="Arial" pitchFamily="34" charset="0"/>
              </a:rPr>
              <a:t>0.20 </a:t>
            </a:r>
            <a:r>
              <a:rPr lang="es-PE" i="1" dirty="0" smtClean="0">
                <a:solidFill>
                  <a:srgbClr val="C00000"/>
                </a:solidFill>
                <a:cs typeface="Arial" pitchFamily="34" charset="0"/>
              </a:rPr>
              <a:t>P</a:t>
            </a:r>
            <a:r>
              <a:rPr lang="es-PE" i="1" baseline="-25000" dirty="0">
                <a:solidFill>
                  <a:srgbClr val="C00000"/>
                </a:solidFill>
                <a:cs typeface="Arial" pitchFamily="34" charset="0"/>
              </a:rPr>
              <a:t>L</a:t>
            </a:r>
            <a:r>
              <a:rPr lang="es-PE" dirty="0" smtClean="0">
                <a:cs typeface="Arial" pitchFamily="34" charset="0"/>
              </a:rPr>
              <a:t> </a:t>
            </a:r>
            <a:r>
              <a:rPr lang="es-PE" dirty="0">
                <a:cs typeface="Arial" pitchFamily="34" charset="0"/>
              </a:rPr>
              <a:t>+ </a:t>
            </a:r>
            <a:r>
              <a:rPr lang="es-PE" dirty="0" smtClean="0">
                <a:cs typeface="Arial" pitchFamily="34" charset="0"/>
              </a:rPr>
              <a:t>0.14 </a:t>
            </a:r>
            <a:r>
              <a:rPr lang="es-PE" i="1" dirty="0" smtClean="0">
                <a:solidFill>
                  <a:srgbClr val="00B050"/>
                </a:solidFill>
                <a:cs typeface="Arial" pitchFamily="34" charset="0"/>
              </a:rPr>
              <a:t>P</a:t>
            </a:r>
            <a:r>
              <a:rPr lang="es-PE" i="1" baseline="-25000" dirty="0" smtClean="0">
                <a:solidFill>
                  <a:srgbClr val="00B050"/>
                </a:solidFill>
                <a:cs typeface="Arial" pitchFamily="34" charset="0"/>
              </a:rPr>
              <a:t>F</a:t>
            </a:r>
            <a:r>
              <a:rPr lang="es-PE" dirty="0" smtClean="0">
                <a:cs typeface="Arial" pitchFamily="34" charset="0"/>
              </a:rPr>
              <a:t> + 0.14 </a:t>
            </a:r>
            <a:r>
              <a:rPr lang="es-PE" i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E</a:t>
            </a:r>
            <a:r>
              <a:rPr lang="es-PE" baseline="-250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1</a:t>
            </a:r>
            <a:r>
              <a:rPr lang="es-PE" dirty="0" smtClean="0">
                <a:cs typeface="Arial" pitchFamily="34" charset="0"/>
              </a:rPr>
              <a:t> </a:t>
            </a:r>
            <a:r>
              <a:rPr lang="es-PE" dirty="0">
                <a:cs typeface="Arial" pitchFamily="34" charset="0"/>
              </a:rPr>
              <a:t>+ </a:t>
            </a:r>
            <a:r>
              <a:rPr lang="es-PE" dirty="0" smtClean="0">
                <a:cs typeface="Arial" pitchFamily="34" charset="0"/>
              </a:rPr>
              <a:t>0.14 </a:t>
            </a:r>
            <a:r>
              <a:rPr lang="es-PE" i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E</a:t>
            </a:r>
            <a:r>
              <a:rPr lang="es-PE" i="1" baseline="-250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2</a:t>
            </a:r>
            <a:r>
              <a:rPr lang="es-PE" dirty="0">
                <a:cs typeface="Arial" pitchFamily="34" charset="0"/>
              </a:rPr>
              <a:t> + 0.14 </a:t>
            </a:r>
            <a:r>
              <a:rPr lang="es-PE" i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E</a:t>
            </a:r>
            <a:r>
              <a:rPr lang="es-PE" i="1" baseline="-250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2</a:t>
            </a:r>
          </a:p>
          <a:p>
            <a:pPr>
              <a:spcAft>
                <a:spcPts val="600"/>
              </a:spcAft>
            </a:pPr>
            <a:endParaRPr lang="es-PE" dirty="0"/>
          </a:p>
          <a:p>
            <a:pPr lvl="1">
              <a:spcAft>
                <a:spcPts val="600"/>
              </a:spcAft>
            </a:pPr>
            <a:r>
              <a:rPr lang="es-PE" i="1" dirty="0" smtClean="0">
                <a:solidFill>
                  <a:srgbClr val="00B0F0"/>
                </a:solidFill>
              </a:rPr>
              <a:t>P</a:t>
            </a:r>
            <a:r>
              <a:rPr lang="es-PE" sz="2000" i="1" baseline="-25000" dirty="0">
                <a:solidFill>
                  <a:srgbClr val="00B0F0"/>
                </a:solidFill>
                <a:cs typeface="Arial" pitchFamily="34" charset="0"/>
              </a:rPr>
              <a:t>T</a:t>
            </a:r>
            <a:r>
              <a:rPr lang="es-PE" dirty="0" smtClean="0"/>
              <a:t>: Notas de </a:t>
            </a:r>
            <a:r>
              <a:rPr lang="es-PE" dirty="0" smtClean="0">
                <a:solidFill>
                  <a:srgbClr val="00B0F0"/>
                </a:solidFill>
              </a:rPr>
              <a:t>tareas</a:t>
            </a:r>
            <a:r>
              <a:rPr lang="es-PE" dirty="0" smtClean="0"/>
              <a:t> (12 notas, se eliminan 2 menores)</a:t>
            </a:r>
          </a:p>
          <a:p>
            <a:pPr lvl="1">
              <a:spcAft>
                <a:spcPts val="600"/>
              </a:spcAft>
            </a:pPr>
            <a:r>
              <a:rPr lang="es-PE" i="1" dirty="0">
                <a:solidFill>
                  <a:srgbClr val="C00000"/>
                </a:solidFill>
              </a:rPr>
              <a:t>P</a:t>
            </a:r>
            <a:r>
              <a:rPr lang="es-PE" sz="2000" i="1" baseline="-25000" dirty="0">
                <a:solidFill>
                  <a:srgbClr val="C00000"/>
                </a:solidFill>
                <a:cs typeface="Arial" pitchFamily="34" charset="0"/>
              </a:rPr>
              <a:t>L</a:t>
            </a:r>
            <a:r>
              <a:rPr lang="es-PE" dirty="0"/>
              <a:t>: Notas de </a:t>
            </a:r>
            <a:r>
              <a:rPr lang="es-PE" dirty="0">
                <a:solidFill>
                  <a:srgbClr val="C00000"/>
                </a:solidFill>
              </a:rPr>
              <a:t>laboratorio</a:t>
            </a:r>
            <a:r>
              <a:rPr lang="es-PE" dirty="0"/>
              <a:t> (7 notas)</a:t>
            </a:r>
          </a:p>
          <a:p>
            <a:pPr lvl="1">
              <a:spcAft>
                <a:spcPts val="600"/>
              </a:spcAft>
            </a:pPr>
            <a:r>
              <a:rPr lang="es-PE" i="1" dirty="0" smtClean="0">
                <a:solidFill>
                  <a:srgbClr val="00B050"/>
                </a:solidFill>
              </a:rPr>
              <a:t>P</a:t>
            </a:r>
            <a:r>
              <a:rPr lang="es-PE" sz="2000" i="1" baseline="-25000" dirty="0" smtClean="0">
                <a:solidFill>
                  <a:srgbClr val="00B050"/>
                </a:solidFill>
                <a:cs typeface="Arial" pitchFamily="34" charset="0"/>
              </a:rPr>
              <a:t>F</a:t>
            </a:r>
            <a:r>
              <a:rPr lang="es-PE" dirty="0" smtClean="0"/>
              <a:t>: Nota de proyecto (3 notas: funcionamiento, presentación, </a:t>
            </a:r>
            <a:r>
              <a:rPr lang="es-PE" dirty="0" err="1" smtClean="0"/>
              <a:t>paper</a:t>
            </a:r>
            <a:r>
              <a:rPr lang="es-PE" dirty="0" smtClean="0"/>
              <a:t>)</a:t>
            </a:r>
          </a:p>
          <a:p>
            <a:pPr lvl="1">
              <a:spcAft>
                <a:spcPts val="600"/>
              </a:spcAft>
            </a:pPr>
            <a:r>
              <a:rPr lang="es-PE" i="1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s-PE" sz="2000" baseline="-250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1</a:t>
            </a:r>
            <a:r>
              <a:rPr lang="es-PE" dirty="0" smtClean="0"/>
              <a:t>: Examen 1 (semana 6)</a:t>
            </a:r>
          </a:p>
          <a:p>
            <a:pPr lvl="1">
              <a:spcAft>
                <a:spcPts val="600"/>
              </a:spcAft>
            </a:pPr>
            <a:r>
              <a:rPr lang="es-PE" i="1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s-PE" sz="2000" baseline="-250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2</a:t>
            </a:r>
            <a:r>
              <a:rPr lang="es-PE" dirty="0" smtClean="0"/>
              <a:t>: Examen 2 (semana 11)</a:t>
            </a:r>
          </a:p>
          <a:p>
            <a:pPr lvl="1">
              <a:spcAft>
                <a:spcPts val="600"/>
              </a:spcAft>
            </a:pPr>
            <a:r>
              <a:rPr lang="es-PE" i="1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s-PE" sz="2000" baseline="-250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3</a:t>
            </a:r>
            <a:r>
              <a:rPr lang="es-PE" dirty="0" smtClean="0"/>
              <a:t>: </a:t>
            </a:r>
            <a:r>
              <a:rPr lang="es-PE" dirty="0"/>
              <a:t>Examen </a:t>
            </a:r>
            <a:r>
              <a:rPr lang="es-PE" dirty="0" smtClean="0"/>
              <a:t>3 </a:t>
            </a:r>
            <a:r>
              <a:rPr lang="es-PE" dirty="0"/>
              <a:t>(semana </a:t>
            </a:r>
            <a:r>
              <a:rPr lang="es-PE" dirty="0" smtClean="0"/>
              <a:t>16)</a:t>
            </a:r>
            <a:endParaRPr lang="es-PE" dirty="0"/>
          </a:p>
          <a:p>
            <a:pPr lvl="1">
              <a:spcAft>
                <a:spcPts val="600"/>
              </a:spcAft>
            </a:pPr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b="1" dirty="0" smtClean="0"/>
              <a:t>Evaluación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273460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51860" y="1475492"/>
            <a:ext cx="677627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marL="342900" indent="-247650">
              <a:buFont typeface="Arial" panose="020B0604020202020204" pitchFamily="34" charset="0"/>
              <a:buChar char="•"/>
            </a:pPr>
            <a:r>
              <a:rPr lang="en-US" altLang="es-ES" dirty="0" err="1">
                <a:latin typeface="Gill Sans"/>
              </a:rPr>
              <a:t>También</a:t>
            </a:r>
            <a:r>
              <a:rPr lang="en-US" altLang="es-ES" dirty="0">
                <a:latin typeface="Gill Sans"/>
              </a:rPr>
              <a:t> </a:t>
            </a:r>
            <a:r>
              <a:rPr lang="en-US" altLang="es-ES" dirty="0" err="1">
                <a:latin typeface="Gill Sans"/>
              </a:rPr>
              <a:t>llamados</a:t>
            </a:r>
            <a:r>
              <a:rPr lang="es-PE" altLang="es-ES" dirty="0">
                <a:latin typeface="Gill Sans"/>
              </a:rPr>
              <a:t>: “</a:t>
            </a:r>
            <a:r>
              <a:rPr lang="es-PE" altLang="es-ES" i="1" dirty="0" err="1">
                <a:latin typeface="Gill Sans"/>
              </a:rPr>
              <a:t>Autonomous</a:t>
            </a:r>
            <a:r>
              <a:rPr lang="es-PE" altLang="es-ES" i="1" dirty="0">
                <a:latin typeface="Gill Sans"/>
              </a:rPr>
              <a:t> </a:t>
            </a:r>
            <a:r>
              <a:rPr lang="es-PE" altLang="es-ES" i="1" dirty="0" err="1">
                <a:latin typeface="Gill Sans"/>
              </a:rPr>
              <a:t>underwater</a:t>
            </a:r>
            <a:r>
              <a:rPr lang="es-PE" altLang="es-ES" i="1" dirty="0">
                <a:latin typeface="Gill Sans"/>
              </a:rPr>
              <a:t> </a:t>
            </a:r>
            <a:r>
              <a:rPr lang="es-PE" altLang="es-ES" i="1" dirty="0" err="1">
                <a:latin typeface="Gill Sans"/>
              </a:rPr>
              <a:t>vehicles</a:t>
            </a:r>
            <a:r>
              <a:rPr lang="es-PE" altLang="es-ES" dirty="0">
                <a:latin typeface="Gill Sans"/>
              </a:rPr>
              <a:t>” </a:t>
            </a:r>
            <a:r>
              <a:rPr lang="es-PE" altLang="es-E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(AUV)</a:t>
            </a:r>
            <a:endParaRPr lang="en-US" altLang="es-ES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91138" name="Picture 2" descr="http://d3z1rkrtcvm2b.cloudfront.net/wp-content/uploads/2013/04/ness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54" y="2129117"/>
            <a:ext cx="2441932" cy="2139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http://auvac.org/uploads/configuration/Girona500AU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t="25631" r="11750" b="7747"/>
          <a:stretch/>
        </p:blipFill>
        <p:spPr bwMode="auto">
          <a:xfrm>
            <a:off x="5057735" y="4666996"/>
            <a:ext cx="2956318" cy="1848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http://auvac.org/uploads/tiny_mce_uploads/coralbo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908" y="4618649"/>
            <a:ext cx="2354578" cy="1883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UnterwaterRobo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489" y="2116611"/>
            <a:ext cx="2956317" cy="2051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939646" y="4088105"/>
            <a:ext cx="1433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err="1" smtClean="0"/>
              <a:t>Mbari</a:t>
            </a:r>
            <a:r>
              <a:rPr lang="es-PE" sz="1200" dirty="0" smtClean="0"/>
              <a:t> robot tiburón</a:t>
            </a:r>
            <a:endParaRPr lang="es-ES" sz="12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288414" y="6464369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/>
              <a:t>Girona 500</a:t>
            </a:r>
            <a:endParaRPr lang="es-ES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209533" y="6447789"/>
            <a:ext cx="1044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/>
              <a:t>@</a:t>
            </a:r>
            <a:r>
              <a:rPr lang="es-PE" sz="1200" dirty="0" err="1" smtClean="0"/>
              <a:t>Heriot</a:t>
            </a:r>
            <a:r>
              <a:rPr lang="es-PE" sz="1200" dirty="0" smtClean="0"/>
              <a:t> Watt</a:t>
            </a:r>
            <a:endParaRPr lang="es-ES" sz="1200" dirty="0"/>
          </a:p>
        </p:txBody>
      </p:sp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1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Móviles: Submarinos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5020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161"/>
    </mc:Choice>
    <mc:Fallback xmlns="">
      <p:transition advTm="90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11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2_bott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82" y="1598767"/>
            <a:ext cx="4572000" cy="2571750"/>
          </a:xfrm>
          <a:prstGeom prst="rect">
            <a:avLst/>
          </a:prstGeom>
        </p:spPr>
      </p:pic>
      <p:pic>
        <p:nvPicPr>
          <p:cNvPr id="5" name="justin_bal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7659" y="3373163"/>
            <a:ext cx="4113917" cy="308543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0" y="460321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1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https://youtu.be/c3Cq0sy4TBs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680082" y="4310827"/>
            <a:ext cx="15584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00" dirty="0">
                <a:latin typeface="Gill Sans"/>
              </a:rPr>
              <a:t>PR-2 y una botella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327141" y="3080775"/>
            <a:ext cx="32773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00" dirty="0" smtClean="0">
                <a:latin typeface="Gill Sans"/>
              </a:rPr>
              <a:t>Justin (DLR, Alemania) atrapando pelotas</a:t>
            </a:r>
            <a:endParaRPr lang="es-PE" sz="1300" dirty="0">
              <a:latin typeface="Gill San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572000" y="646436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1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https://youtu.be/R6pPwP3s7s4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1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Manipuladores Móviles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840406577"/>
      </p:ext>
    </p:extLst>
  </p:cSld>
  <p:clrMapOvr>
    <a:masterClrMapping/>
  </p:clrMapOvr>
  <p:transition spd="slow" advTm="4702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cdn2.hubspot.net/hub/13401/file-60048957-png/images/pr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1632152" cy="20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http://www.robotliving.com/wp-content/uploads/REEM_at_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19" y="1700808"/>
            <a:ext cx="1346479" cy="20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http://mms.businesswire.com/media/20130515005148/en/369208/5/iRobot_510_PackBot_(4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884" y="4308506"/>
            <a:ext cx="1619426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1495656" y="6038281"/>
            <a:ext cx="6815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/>
              <a:t>Packbot</a:t>
            </a:r>
            <a:endParaRPr lang="en-US" altLang="es-ES" sz="1200" dirty="0"/>
          </a:p>
        </p:txBody>
      </p:sp>
      <p:pic>
        <p:nvPicPr>
          <p:cNvPr id="87048" name="Picture 8" descr="http://faculty.utpa.edu/dongw/robot_arm_manipulat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19" y="4468018"/>
            <a:ext cx="1266059" cy="16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AZBOT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4" r="10545"/>
          <a:stretch/>
        </p:blipFill>
        <p:spPr bwMode="auto">
          <a:xfrm>
            <a:off x="5088570" y="4399514"/>
            <a:ext cx="1736478" cy="180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9" name="Picture 9" descr="E:\pepp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260" y="1700808"/>
            <a:ext cx="1330060" cy="20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1" name="Picture 11" descr="http://interestingengineering.com/wp-content/uploads/2013/09/DLR-Justin-Robot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5297" y="4191713"/>
            <a:ext cx="1202246" cy="19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3" name="Picture 13" descr="http://spectrum.ieee.org/img/armar-kit-1387486756966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8570" y="1700808"/>
            <a:ext cx="1330909" cy="20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1495656" y="3708315"/>
            <a:ext cx="5004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PR-2</a:t>
            </a:r>
            <a:endParaRPr lang="en-US" altLang="es-ES" sz="1200" dirty="0"/>
          </a:p>
        </p:txBody>
      </p:sp>
      <p:sp>
        <p:nvSpPr>
          <p:cNvPr id="18" name="17 Rectángulo"/>
          <p:cNvSpPr/>
          <p:nvPr/>
        </p:nvSpPr>
        <p:spPr>
          <a:xfrm>
            <a:off x="3537959" y="3708315"/>
            <a:ext cx="545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/>
              <a:t>Reem</a:t>
            </a:r>
            <a:endParaRPr lang="en-US" altLang="es-ES" sz="1200" dirty="0"/>
          </a:p>
        </p:txBody>
      </p:sp>
      <p:sp>
        <p:nvSpPr>
          <p:cNvPr id="19" name="18 Rectángulo"/>
          <p:cNvSpPr/>
          <p:nvPr/>
        </p:nvSpPr>
        <p:spPr>
          <a:xfrm>
            <a:off x="5535145" y="3708315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/>
              <a:t>Armar</a:t>
            </a:r>
            <a:endParaRPr lang="en-US" altLang="es-ES" sz="1200" dirty="0"/>
          </a:p>
        </p:txBody>
      </p:sp>
      <p:sp>
        <p:nvSpPr>
          <p:cNvPr id="20" name="19 Rectángulo"/>
          <p:cNvSpPr/>
          <p:nvPr/>
        </p:nvSpPr>
        <p:spPr>
          <a:xfrm>
            <a:off x="7265996" y="3708315"/>
            <a:ext cx="61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Pepper</a:t>
            </a:r>
            <a:endParaRPr lang="en-US" altLang="es-ES" sz="1200" dirty="0"/>
          </a:p>
        </p:txBody>
      </p:sp>
      <p:sp>
        <p:nvSpPr>
          <p:cNvPr id="21" name="20 Rectángulo"/>
          <p:cNvSpPr/>
          <p:nvPr/>
        </p:nvSpPr>
        <p:spPr>
          <a:xfrm>
            <a:off x="7511370" y="6104329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/>
              <a:t>Justin</a:t>
            </a:r>
            <a:endParaRPr lang="en-US" altLang="es-ES" sz="1200" dirty="0"/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24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Manipuladores Móviles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9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1941"/>
    </mc:Choice>
    <mc:Fallback xmlns="">
      <p:transition advTm="161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rp2_s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5"/>
          <a:srcRect l="24925" r="26716"/>
          <a:stretch>
            <a:fillRect/>
          </a:stretch>
        </p:blipFill>
        <p:spPr>
          <a:xfrm>
            <a:off x="2792287" y="1558648"/>
            <a:ext cx="3874602" cy="4506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3377194" y="6241344"/>
            <a:ext cx="2820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/>
              <a:t>HRP-2 en LAAS-CNRS, Toulouse, France</a:t>
            </a:r>
            <a:endParaRPr lang="es-PE" sz="1200" dirty="0"/>
          </a:p>
        </p:txBody>
      </p:sp>
      <p:sp>
        <p:nvSpPr>
          <p:cNvPr id="6" name="5 Rectángulo"/>
          <p:cNvSpPr/>
          <p:nvPr/>
        </p:nvSpPr>
        <p:spPr>
          <a:xfrm>
            <a:off x="2443588" y="646436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1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https://youtu.be/pVSvtknTlE4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Humanoides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035604494"/>
      </p:ext>
    </p:extLst>
  </p:cSld>
  <p:clrMapOvr>
    <a:masterClrMapping/>
  </p:clrMapOvr>
  <p:transition spd="slow" advTm="7619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45702" objId="2"/>
        <p14:stopEvt time="76193" objId="2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3357334" y="6299635"/>
            <a:ext cx="245163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00" dirty="0" smtClean="0"/>
              <a:t>Atlas de Boston Dynamics </a:t>
            </a:r>
            <a:r>
              <a:rPr lang="es-PE" sz="1300" dirty="0" smtClean="0"/>
              <a:t>(2016</a:t>
            </a:r>
            <a:r>
              <a:rPr lang="es-PE" sz="1300" dirty="0" smtClean="0"/>
              <a:t>) </a:t>
            </a:r>
            <a:endParaRPr lang="es-PE" sz="1300" dirty="0"/>
          </a:p>
        </p:txBody>
      </p:sp>
      <p:sp>
        <p:nvSpPr>
          <p:cNvPr id="6" name="5 Rectángulo"/>
          <p:cNvSpPr/>
          <p:nvPr/>
        </p:nvSpPr>
        <p:spPr>
          <a:xfrm>
            <a:off x="2297150" y="656422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1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https://youtu.be/rVlhMGQgDkY</a:t>
            </a:r>
          </a:p>
        </p:txBody>
      </p:sp>
      <p:pic>
        <p:nvPicPr>
          <p:cNvPr id="2" name="atlas_new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556792"/>
            <a:ext cx="8231212" cy="4630057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Humanoides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223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93"/>
    </mc:Choice>
    <mc:Fallback xmlns="">
      <p:transition spd="slow" advTm="7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45702" objId="2"/>
        <p14:stopEvt time="76193" objId="2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si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6" y="1628655"/>
            <a:ext cx="1133852" cy="229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6" name="Picture 2" descr="http://www.roboticstoday.com/uploads/images/robots/robotpictures-all/HRP-4C_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"/>
          <a:stretch/>
        </p:blipFill>
        <p:spPr bwMode="auto">
          <a:xfrm>
            <a:off x="5086098" y="1632595"/>
            <a:ext cx="756717" cy="19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erickoh.com/Hubo0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5" r="12730"/>
          <a:stretch/>
        </p:blipFill>
        <p:spPr bwMode="auto">
          <a:xfrm>
            <a:off x="2244994" y="1578234"/>
            <a:ext cx="1210198" cy="21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 descr="http://www.extremetech.com/wp-content/uploads/2013/07/atlas-darpa-robot-high-res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30" r="11547"/>
          <a:stretch/>
        </p:blipFill>
        <p:spPr bwMode="auto">
          <a:xfrm>
            <a:off x="7556054" y="1545406"/>
            <a:ext cx="1058555" cy="209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 descr="E:\rome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98" y="1632595"/>
            <a:ext cx="878294" cy="19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0" name="Picture 6" descr="E:\valkyri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30" y="4446885"/>
            <a:ext cx="811079" cy="18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1" name="Picture 7" descr="E:\kenshir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910" y="4446885"/>
            <a:ext cx="1177155" cy="18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2" name="Picture 8" descr="E:\schaf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60" y="4495329"/>
            <a:ext cx="1567685" cy="17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3" name="Picture 9" descr="E:\tor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121" y="1632596"/>
            <a:ext cx="960625" cy="197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4" name="Picture 10" descr="E:\KOBIAN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714" y="4495329"/>
            <a:ext cx="1176315" cy="177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5" name="Picture 11" descr="E:\sarco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74" y="4498360"/>
            <a:ext cx="1134976" cy="181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22760" y="3620420"/>
            <a:ext cx="5950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>
                <a:latin typeface="Times New Roman" pitchFamily="18" charset="0"/>
              </a:rPr>
              <a:t>Asimo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587040" y="3620420"/>
            <a:ext cx="5261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>
                <a:latin typeface="Times New Roman" pitchFamily="18" charset="0"/>
              </a:rPr>
              <a:t>Hubo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3917490" y="3620420"/>
            <a:ext cx="6303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>
                <a:latin typeface="Times New Roman" pitchFamily="18" charset="0"/>
              </a:rPr>
              <a:t>Romeo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5029324" y="3620420"/>
            <a:ext cx="71365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>
                <a:latin typeface="Times New Roman" pitchFamily="18" charset="0"/>
              </a:rPr>
              <a:t>HRP-4C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6462605" y="3620420"/>
            <a:ext cx="4736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>
                <a:latin typeface="Times New Roman" pitchFamily="18" charset="0"/>
              </a:rPr>
              <a:t>Toro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836871" y="3620420"/>
            <a:ext cx="5100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>
                <a:latin typeface="Times New Roman" pitchFamily="18" charset="0"/>
              </a:rPr>
              <a:t>Atlas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342582" y="6235645"/>
            <a:ext cx="5790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>
                <a:latin typeface="Times New Roman" pitchFamily="18" charset="0"/>
              </a:rPr>
              <a:t>Schaft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049646" y="6235645"/>
            <a:ext cx="7489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>
                <a:latin typeface="Times New Roman" pitchFamily="18" charset="0"/>
              </a:rPr>
              <a:t>Kenshiro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4480358" y="6235645"/>
            <a:ext cx="7078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smtClean="0">
                <a:latin typeface="Times New Roman" pitchFamily="18" charset="0"/>
              </a:rPr>
              <a:t>Valkyrie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5974313" y="6248345"/>
            <a:ext cx="5950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>
                <a:latin typeface="Times New Roman" pitchFamily="18" charset="0"/>
              </a:rPr>
              <a:t>Sarcos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556054" y="6235645"/>
            <a:ext cx="6383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200" dirty="0" err="1" smtClean="0">
                <a:latin typeface="Times New Roman" pitchFamily="18" charset="0"/>
              </a:rPr>
              <a:t>Kobian</a:t>
            </a:r>
            <a:endParaRPr lang="en-US" altLang="es-ES" sz="1200" dirty="0">
              <a:latin typeface="Times New Roman" pitchFamily="18" charset="0"/>
            </a:endParaRPr>
          </a:p>
        </p:txBody>
      </p:sp>
      <p:sp>
        <p:nvSpPr>
          <p:cNvPr id="31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3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Humanoides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5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2047"/>
    </mc:Choice>
    <mc:Fallback xmlns="">
      <p:transition advTm="15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2on2jq3zqfpd2i4rzs3oxtog9o4.wpengine.netdna-cdn.com/wp-content/uploads/600x365-davinc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63" y="1551041"/>
            <a:ext cx="6756503" cy="411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371014" y="602128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10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https://youtu.be/VJ_3GJNz4fg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490203" y="5797628"/>
            <a:ext cx="4333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/>
              <a:t>Robot da Vinci haciendo cirugía a través de </a:t>
            </a:r>
            <a:r>
              <a:rPr lang="es-PE" sz="1400" dirty="0" err="1" smtClean="0"/>
              <a:t>teleoperación</a:t>
            </a:r>
            <a:endParaRPr lang="es-PE" sz="1400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en Medicina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885201252"/>
      </p:ext>
    </p:extLst>
  </p:cSld>
  <p:clrMapOvr>
    <a:masterClrMapping/>
  </p:clrMapOvr>
  <p:transition spd="slow" advTm="2483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http://www.sher-law.com/wp-content/uploads/2013/05/daVinci_oblique-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07" y="1350828"/>
            <a:ext cx="3387681" cy="396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115931" y="5408930"/>
            <a:ext cx="1327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s-ES" sz="1400" dirty="0" smtClean="0">
                <a:latin typeface="Gill Sans"/>
              </a:rPr>
              <a:t>Robot </a:t>
            </a:r>
            <a:r>
              <a:rPr lang="en-US" altLang="es-ES" sz="1400" dirty="0" err="1" smtClean="0">
                <a:latin typeface="Gill Sans"/>
              </a:rPr>
              <a:t>DaVinci</a:t>
            </a:r>
            <a:endParaRPr lang="en-US" altLang="es-ES" sz="1400" dirty="0">
              <a:latin typeface="Gill San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660232" y="5316597"/>
            <a:ext cx="18316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s-ES" sz="1400" dirty="0" err="1" smtClean="0">
                <a:latin typeface="Gill Sans"/>
              </a:rPr>
              <a:t>Prótesis</a:t>
            </a:r>
            <a:r>
              <a:rPr lang="en-US" altLang="es-ES" sz="1400" dirty="0" smtClean="0">
                <a:latin typeface="Gill Sans"/>
              </a:rPr>
              <a:t> </a:t>
            </a:r>
            <a:r>
              <a:rPr lang="en-US" altLang="es-ES" sz="1400" dirty="0" err="1" smtClean="0">
                <a:latin typeface="Gill Sans"/>
              </a:rPr>
              <a:t>robótica</a:t>
            </a:r>
            <a:endParaRPr lang="en-US" altLang="es-ES" sz="1400" dirty="0" smtClean="0">
              <a:latin typeface="Gill Sans"/>
            </a:endParaRPr>
          </a:p>
          <a:p>
            <a:pPr algn="ctr" eaLnBrk="1" hangingPunct="1"/>
            <a:r>
              <a:rPr lang="en-US" altLang="es-ES" sz="1200" dirty="0" smtClean="0"/>
              <a:t>(Johns Hopkins University)</a:t>
            </a:r>
            <a:endParaRPr lang="en-US" altLang="es-ES" sz="1200" dirty="0"/>
          </a:p>
        </p:txBody>
      </p:sp>
      <p:sp>
        <p:nvSpPr>
          <p:cNvPr id="12" name="11 Rectángulo"/>
          <p:cNvSpPr/>
          <p:nvPr/>
        </p:nvSpPr>
        <p:spPr>
          <a:xfrm>
            <a:off x="3669832" y="5301208"/>
            <a:ext cx="2107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s-ES" sz="1400" dirty="0" smtClean="0">
                <a:latin typeface="Gill Sans"/>
              </a:rPr>
              <a:t>Robot para </a:t>
            </a:r>
            <a:r>
              <a:rPr lang="en-US" altLang="es-ES" sz="1400" dirty="0" smtClean="0">
                <a:latin typeface="Gill Sans"/>
              </a:rPr>
              <a:t>THR (total hip replacement)</a:t>
            </a:r>
            <a:endParaRPr lang="en-US" altLang="es-ES" sz="1400" dirty="0">
              <a:latin typeface="Gill Sans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13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Robots en Medicina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664367" y="5839380"/>
            <a:ext cx="201208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https://youtu.be/9NOncx2jU0Q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2204346"/>
            <a:ext cx="2611308" cy="280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age result for robotic surgery ar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75" y="1628800"/>
            <a:ext cx="2061910" cy="378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702357" y="5877272"/>
            <a:ext cx="20425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050" dirty="0">
                <a:solidFill>
                  <a:schemeClr val="bg1">
                    <a:lumMod val="50000"/>
                  </a:schemeClr>
                </a:solidFill>
                <a:latin typeface="Gill Sans"/>
              </a:rPr>
              <a:t>https://youtu.be/fSU_R9mgeSg</a:t>
            </a:r>
            <a:endParaRPr lang="es-PE" sz="1050" dirty="0">
              <a:solidFill>
                <a:schemeClr val="bg1">
                  <a:lumMod val="50000"/>
                </a:schemeClr>
              </a:solidFill>
              <a:latin typeface="Gill San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4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83"/>
    </mc:Choice>
    <mc:Fallback xmlns="">
      <p:transition spd="slow" advTm="42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www.cs.cmu.edu/sites/default/files/Snake%20robo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0716" y="1645950"/>
            <a:ext cx="2235286" cy="185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4" name="Picture 4" descr="http://media.treehugger.com/assets/images/2013/03/salamander-ii-a.jpg.650x0_q70_crop-smart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7307" y="1523769"/>
            <a:ext cx="1813949" cy="207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https://www.scmp.com/sites/default/files/2015/01/08/gearup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8822" y="1556364"/>
            <a:ext cx="1230016" cy="20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http://i.imgur.com/B9jZ0du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4296" y="1556364"/>
            <a:ext cx="1346074" cy="210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2" name="Picture 12" descr="http://www.takanishi.mech.waseda.ac.jp/top/research/parallel/WL-16RV/img/WL-16RV_carrying_human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36"/>
          <a:stretch/>
        </p:blipFill>
        <p:spPr bwMode="auto">
          <a:xfrm>
            <a:off x="577912" y="4272031"/>
            <a:ext cx="1540004" cy="213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robot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57" y="4491772"/>
            <a:ext cx="873442" cy="152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4" name="Picture 14" descr="http://www.geminoid.jp/img/robot/HI-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89" y="4481617"/>
            <a:ext cx="1141452" cy="171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3"/>
          <a:stretch>
            <a:fillRect/>
          </a:stretch>
        </p:blipFill>
        <p:spPr bwMode="auto">
          <a:xfrm>
            <a:off x="4323117" y="4489998"/>
            <a:ext cx="1531766" cy="164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element14.com/community/servlet/JiveServlet/showImage/38-12896-172400/medxrl.jpg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0816" y="4726782"/>
            <a:ext cx="1789381" cy="128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451993" y="6085775"/>
            <a:ext cx="10518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XLR (</a:t>
            </a:r>
            <a:r>
              <a:rPr lang="es-ES" sz="1200" dirty="0" err="1" smtClean="0"/>
              <a:t>UPenn</a:t>
            </a:r>
            <a:r>
              <a:rPr lang="es-ES" sz="1200" dirty="0" smtClean="0"/>
              <a:t>)</a:t>
            </a:r>
            <a:endParaRPr lang="es-ES" sz="1200" dirty="0"/>
          </a:p>
        </p:txBody>
      </p:sp>
      <p:sp>
        <p:nvSpPr>
          <p:cNvPr id="17" name="16 Rectángulo"/>
          <p:cNvSpPr/>
          <p:nvPr/>
        </p:nvSpPr>
        <p:spPr>
          <a:xfrm>
            <a:off x="2515253" y="6207695"/>
            <a:ext cx="1540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200" dirty="0" err="1" smtClean="0"/>
              <a:t>Geminoide</a:t>
            </a:r>
            <a:r>
              <a:rPr lang="es-ES" sz="1200" dirty="0" smtClean="0"/>
              <a:t> </a:t>
            </a:r>
          </a:p>
          <a:p>
            <a:pPr algn="ctr"/>
            <a:r>
              <a:rPr lang="es-ES" sz="1200" dirty="0" smtClean="0"/>
              <a:t>(</a:t>
            </a:r>
            <a:r>
              <a:rPr lang="es-ES" sz="1200" dirty="0" err="1" smtClean="0"/>
              <a:t>Ishiguro</a:t>
            </a:r>
            <a:r>
              <a:rPr lang="es-ES" sz="1200" dirty="0" smtClean="0"/>
              <a:t> </a:t>
            </a:r>
            <a:r>
              <a:rPr lang="es-ES" sz="1200" dirty="0" err="1" smtClean="0"/>
              <a:t>Lab</a:t>
            </a:r>
            <a:r>
              <a:rPr lang="es-ES" sz="1200" dirty="0" smtClean="0"/>
              <a:t>, Osaka)</a:t>
            </a:r>
            <a:endParaRPr lang="es-ES" sz="1200" dirty="0"/>
          </a:p>
        </p:txBody>
      </p:sp>
      <p:sp>
        <p:nvSpPr>
          <p:cNvPr id="19" name="18 Rectángulo"/>
          <p:cNvSpPr/>
          <p:nvPr/>
        </p:nvSpPr>
        <p:spPr>
          <a:xfrm>
            <a:off x="3527307" y="3611767"/>
            <a:ext cx="18293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Robot Salamandra (EPFL)</a:t>
            </a:r>
            <a:endParaRPr lang="es-ES" sz="1200" dirty="0"/>
          </a:p>
        </p:txBody>
      </p:sp>
      <p:sp>
        <p:nvSpPr>
          <p:cNvPr id="20" name="19 Rectángulo"/>
          <p:cNvSpPr/>
          <p:nvPr/>
        </p:nvSpPr>
        <p:spPr>
          <a:xfrm>
            <a:off x="1048855" y="3580983"/>
            <a:ext cx="16738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Robot Serpiente (CMU)</a:t>
            </a:r>
            <a:endParaRPr lang="es-ES" sz="1200" dirty="0"/>
          </a:p>
        </p:txBody>
      </p:sp>
      <p:sp>
        <p:nvSpPr>
          <p:cNvPr id="23" name="22 Rectángulo"/>
          <p:cNvSpPr/>
          <p:nvPr/>
        </p:nvSpPr>
        <p:spPr>
          <a:xfrm>
            <a:off x="6692451" y="3801088"/>
            <a:ext cx="1075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Exoesqueletos</a:t>
            </a:r>
            <a:endParaRPr lang="es-ES" sz="1200" dirty="0"/>
          </a:p>
        </p:txBody>
      </p:sp>
      <p:sp>
        <p:nvSpPr>
          <p:cNvPr id="24" name="23 Rectángulo"/>
          <p:cNvSpPr/>
          <p:nvPr/>
        </p:nvSpPr>
        <p:spPr>
          <a:xfrm>
            <a:off x="783428" y="6387704"/>
            <a:ext cx="10935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Silla con Patas</a:t>
            </a:r>
            <a:endParaRPr lang="es-ES" sz="1200" dirty="0"/>
          </a:p>
        </p:txBody>
      </p:sp>
      <p:sp>
        <p:nvSpPr>
          <p:cNvPr id="25" name="24 Rectángulo"/>
          <p:cNvSpPr/>
          <p:nvPr/>
        </p:nvSpPr>
        <p:spPr>
          <a:xfrm>
            <a:off x="8238221" y="6085775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Mano</a:t>
            </a:r>
            <a:endParaRPr lang="es-ES" sz="1200" dirty="0"/>
          </a:p>
        </p:txBody>
      </p:sp>
      <p:sp>
        <p:nvSpPr>
          <p:cNvPr id="21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26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Otros Tipos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7033039"/>
      </p:ext>
    </p:extLst>
  </p:cSld>
  <p:clrMapOvr>
    <a:masterClrMapping/>
  </p:clrMapOvr>
  <p:transition spd="slow" advTm="1193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20" grpId="0"/>
      <p:bldP spid="23" grpId="0"/>
      <p:bldP spid="24" grpId="0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51543" y="1484784"/>
            <a:ext cx="8128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7650" indent="-24765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00B050"/>
                </a:solidFill>
                <a:latin typeface="Gill Sans"/>
              </a:rPr>
              <a:t>Robots industriales</a:t>
            </a:r>
            <a:endParaRPr lang="es-PE" sz="2000" dirty="0">
              <a:solidFill>
                <a:srgbClr val="00B050"/>
              </a:solidFill>
              <a:latin typeface="Gill Sans"/>
            </a:endParaRPr>
          </a:p>
          <a:p>
            <a:pPr marL="527050" lvl="1" indent="-254000">
              <a:buFontTx/>
              <a:buChar char="-"/>
            </a:pPr>
            <a:r>
              <a:rPr lang="es-PE" dirty="0" smtClean="0">
                <a:latin typeface="Gill Sans"/>
              </a:rPr>
              <a:t>Utilizado en aplicaciones de automatización industrial (manufactura, inspección, empacado, ensamblaje,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PE" dirty="0"/>
          </a:p>
        </p:txBody>
      </p:sp>
      <p:sp>
        <p:nvSpPr>
          <p:cNvPr id="7" name="6 CuadroTexto"/>
          <p:cNvSpPr txBox="1"/>
          <p:nvPr/>
        </p:nvSpPr>
        <p:spPr>
          <a:xfrm>
            <a:off x="551543" y="2607992"/>
            <a:ext cx="8206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7650" indent="-24765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rgbClr val="00B050"/>
                </a:solidFill>
                <a:latin typeface="Gill Sans"/>
              </a:rPr>
              <a:t>Robots de servicio</a:t>
            </a:r>
          </a:p>
          <a:p>
            <a:pPr marL="527050" lvl="1" indent="-254000">
              <a:buFontTx/>
              <a:buChar char="-"/>
            </a:pPr>
            <a:r>
              <a:rPr lang="es-PE" dirty="0">
                <a:latin typeface="Gill Sans"/>
              </a:rPr>
              <a:t>Realizan tareas para humanos o equipamiento excluyendo aplicaciones industriales de automatización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204075" y="6608385"/>
            <a:ext cx="3968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https://www.iso.org/obp/ui/#</a:t>
            </a:r>
            <a:r>
              <a:rPr lang="es-PE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iso:std:iso:8373:ed-2:v1:en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582412" y="367696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solidFill>
                  <a:srgbClr val="00B0F0"/>
                </a:solidFill>
                <a:latin typeface="Gill Sans"/>
              </a:rPr>
              <a:t>Personales</a:t>
            </a:r>
            <a:endParaRPr lang="es-PE" dirty="0">
              <a:solidFill>
                <a:srgbClr val="00B0F0"/>
              </a:solidFill>
              <a:latin typeface="Gill San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294090" y="367696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solidFill>
                  <a:srgbClr val="00B0F0"/>
                </a:solidFill>
                <a:latin typeface="Gill Sans"/>
              </a:rPr>
              <a:t>Profesionales</a:t>
            </a:r>
            <a:endParaRPr lang="es-PE" dirty="0">
              <a:solidFill>
                <a:srgbClr val="00B0F0"/>
              </a:solidFill>
              <a:latin typeface="Gill San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78855" y="4077072"/>
            <a:ext cx="368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>
                <a:latin typeface="Gill Sans"/>
              </a:rPr>
              <a:t>Usado para tareas no comerciales por personas comunes</a:t>
            </a:r>
            <a:endParaRPr lang="es-PE" sz="1600" dirty="0">
              <a:latin typeface="Gill San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290456" y="4077072"/>
            <a:ext cx="368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 smtClean="0">
                <a:latin typeface="Gill Sans"/>
              </a:rPr>
              <a:t>Usado para una tarea comercial por personal entrenado</a:t>
            </a:r>
            <a:endParaRPr lang="es-PE" sz="1600" dirty="0">
              <a:latin typeface="Gill San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65301" y="5139769"/>
            <a:ext cx="291778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Robot sirviente doméstico</a:t>
            </a:r>
          </a:p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Silla de ruedas automatizada</a:t>
            </a:r>
          </a:p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Robot de asistencia personal</a:t>
            </a:r>
          </a:p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Robot para ejercitar mascotas</a:t>
            </a:r>
          </a:p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Etc.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sp>
        <p:nvSpPr>
          <p:cNvPr id="14" name="13 Flecha abajo"/>
          <p:cNvSpPr/>
          <p:nvPr/>
        </p:nvSpPr>
        <p:spPr bwMode="auto">
          <a:xfrm>
            <a:off x="3071670" y="4725144"/>
            <a:ext cx="266619" cy="27427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508093" y="5139769"/>
            <a:ext cx="34563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Robot para limpiar espacios públicos</a:t>
            </a:r>
          </a:p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Robots de </a:t>
            </a:r>
            <a:r>
              <a:rPr lang="es-P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delivery</a:t>
            </a: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 </a:t>
            </a:r>
          </a:p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Robots bomberos</a:t>
            </a:r>
          </a:p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Robots de rehabilitación y cirugía</a:t>
            </a:r>
          </a:p>
          <a:p>
            <a:pPr marL="342900" indent="-168275">
              <a:buFontTx/>
              <a:buChar char="-"/>
            </a:pPr>
            <a:r>
              <a:rPr lang="es-P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</a:rPr>
              <a:t>Etc.</a:t>
            </a:r>
            <a:endParaRPr lang="es-PE" sz="140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</a:endParaRPr>
          </a:p>
        </p:txBody>
      </p:sp>
      <p:sp>
        <p:nvSpPr>
          <p:cNvPr id="17" name="16 Flecha abajo"/>
          <p:cNvSpPr/>
          <p:nvPr/>
        </p:nvSpPr>
        <p:spPr bwMode="auto">
          <a:xfrm>
            <a:off x="7104742" y="4725144"/>
            <a:ext cx="266619" cy="27427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Tipos de Robots</a:t>
            </a:r>
            <a:endParaRPr lang="es-PE" dirty="0"/>
          </a:p>
        </p:txBody>
      </p:sp>
      <p:sp>
        <p:nvSpPr>
          <p:cNvPr id="1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Clasificación según la Aplicación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4087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0" grpId="0"/>
      <p:bldP spid="13" grpId="0"/>
      <p:bldP spid="12" grpId="0"/>
      <p:bldP spid="14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Fundamentos de Robótica (2017-1)</a:t>
            </a:r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b="1" dirty="0" smtClean="0"/>
              <a:t>Contenidos y Programación</a:t>
            </a:r>
            <a:endParaRPr lang="es-PE" b="1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906653"/>
              </p:ext>
            </p:extLst>
          </p:nvPr>
        </p:nvGraphicFramePr>
        <p:xfrm>
          <a:off x="971600" y="1628800"/>
          <a:ext cx="7200800" cy="4752528"/>
        </p:xfrm>
        <a:graphic>
          <a:graphicData uri="http://schemas.openxmlformats.org/drawingml/2006/table">
            <a:tbl>
              <a:tblPr bandRow="1" bandCol="1">
                <a:tableStyleId>{69012ECD-51FC-41F1-AA8D-1B2483CD663E}</a:tableStyleId>
              </a:tblPr>
              <a:tblGrid>
                <a:gridCol w="1105757"/>
                <a:gridCol w="6095043"/>
              </a:tblGrid>
              <a:tr h="1051788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noProof="0" dirty="0" smtClean="0">
                          <a:latin typeface="Gill Sans"/>
                        </a:rPr>
                        <a:t> 1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es-PE" sz="1600" noProof="0" dirty="0" smtClean="0">
                          <a:latin typeface="Gill Sans"/>
                        </a:rPr>
                        <a:t>Introducción a la Robótica</a:t>
                      </a:r>
                    </a:p>
                    <a:p>
                      <a:pPr algn="l"/>
                      <a:r>
                        <a:rPr lang="es-PE" sz="1600" noProof="0" dirty="0" smtClean="0">
                          <a:latin typeface="Gill Sans"/>
                        </a:rPr>
                        <a:t>Representaciones Espaciales de Cuerpos Rígidos (parte 1)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s-PE" sz="1600" i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</a:rPr>
                        <a:t>Tarea</a:t>
                      </a:r>
                      <a:r>
                        <a:rPr lang="es-PE" sz="16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</a:rPr>
                        <a:t> 1, </a:t>
                      </a:r>
                      <a:r>
                        <a:rPr lang="es-PE" sz="1600" i="1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</a:rPr>
                        <a:t>Laboratorio</a:t>
                      </a:r>
                      <a:r>
                        <a:rPr lang="es-PE" sz="16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</a:rPr>
                        <a:t> 1</a:t>
                      </a:r>
                      <a:endParaRPr lang="es-PE" sz="16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"/>
                      </a:endParaRPr>
                    </a:p>
                  </a:txBody>
                  <a:tcPr anchor="ctr"/>
                </a:tc>
              </a:tr>
              <a:tr h="740148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smtClean="0">
                          <a:latin typeface="Gill Sans"/>
                        </a:rPr>
                        <a:t>Sem 2</a:t>
                      </a:r>
                      <a:endParaRPr lang="es-PE" sz="1600" noProof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1600" kern="1200" noProof="0" dirty="0" smtClean="0">
                          <a:latin typeface="Gill Sans"/>
                        </a:rPr>
                        <a:t>Representaciones Espaciales de Cuerpos Rígidos (parte 2)</a:t>
                      </a:r>
                    </a:p>
                    <a:p>
                      <a:pPr marL="0" algn="l" defTabSz="914260" rtl="0" eaLnBrk="1" latinLnBrk="0" hangingPunct="1">
                        <a:spcAft>
                          <a:spcPts val="600"/>
                        </a:spcAft>
                      </a:pP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2</a:t>
                      </a:r>
                      <a:endParaRPr lang="es-PE" sz="16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0148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smtClean="0">
                          <a:latin typeface="Gill Sans"/>
                        </a:rPr>
                        <a:t> 3</a:t>
                      </a:r>
                      <a:endParaRPr lang="es-PE" sz="1600" noProof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1600" kern="1200" noProof="0" dirty="0" smtClean="0">
                          <a:latin typeface="Gill Sans"/>
                        </a:rPr>
                        <a:t>Cinemática Directa de Robots Manipuladores</a:t>
                      </a:r>
                    </a:p>
                    <a:p>
                      <a:pPr marL="0" algn="l" defTabSz="914260" rtl="0" eaLnBrk="1" latinLnBrk="0" hangingPunct="1">
                        <a:spcAft>
                          <a:spcPts val="600"/>
                        </a:spcAft>
                      </a:pP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3, </a:t>
                      </a: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Laboratorio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2</a:t>
                      </a:r>
                      <a:endParaRPr lang="es-PE" sz="16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0148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smtClean="0">
                          <a:latin typeface="Gill Sans"/>
                        </a:rPr>
                        <a:t> 4</a:t>
                      </a:r>
                      <a:endParaRPr lang="es-PE" sz="1600" noProof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1600" kern="1200" noProof="0" dirty="0" smtClean="0">
                          <a:latin typeface="Gill Sans"/>
                        </a:rPr>
                        <a:t>Cinemática Inversa de Robots Manipuladores</a:t>
                      </a:r>
                    </a:p>
                    <a:p>
                      <a:pPr marL="0" algn="l" defTabSz="914260" rtl="0" eaLnBrk="1" latinLnBrk="0" hangingPunct="1">
                        <a:spcAft>
                          <a:spcPts val="600"/>
                        </a:spcAft>
                      </a:pP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4</a:t>
                      </a:r>
                      <a:endParaRPr lang="es-PE" sz="16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0148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dirty="0" smtClean="0">
                          <a:latin typeface="Gill Sans"/>
                        </a:rPr>
                        <a:t> 5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noProof="0" dirty="0" smtClean="0">
                          <a:latin typeface="Gill Sans"/>
                        </a:rPr>
                        <a:t>Componentes de un Robot</a:t>
                      </a:r>
                    </a:p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5, </a:t>
                      </a: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Laboratorio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3</a:t>
                      </a:r>
                    </a:p>
                  </a:txBody>
                  <a:tcPr anchor="ctr"/>
                </a:tc>
              </a:tr>
              <a:tr h="740148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dirty="0" smtClean="0">
                          <a:latin typeface="Gill Sans"/>
                        </a:rPr>
                        <a:t> 6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1600" b="1" kern="1200" noProof="0" dirty="0" smtClean="0">
                          <a:solidFill>
                            <a:srgbClr val="00B050"/>
                          </a:solidFill>
                          <a:latin typeface="Gill Sans"/>
                        </a:rPr>
                        <a:t>Examen 1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4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Temas</a:t>
            </a:r>
            <a:endParaRPr lang="es-PE" dirty="0"/>
          </a:p>
        </p:txBody>
      </p:sp>
      <p:sp>
        <p:nvSpPr>
          <p:cNvPr id="7" name="Rectangle 16"/>
          <p:cNvSpPr/>
          <p:nvPr/>
        </p:nvSpPr>
        <p:spPr bwMode="auto">
          <a:xfrm>
            <a:off x="431803" y="3717032"/>
            <a:ext cx="8298833" cy="473939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Antecedentes de 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Definición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de Robot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Tipos de Robots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b="1" dirty="0">
                <a:solidFill>
                  <a:srgbClr val="0000FF"/>
                </a:solidFill>
              </a:rPr>
              <a:t>Aplicaciones de 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 smtClean="0">
                <a:solidFill>
                  <a:schemeClr val="bg1">
                    <a:lumMod val="50000"/>
                  </a:schemeClr>
                </a:solidFill>
              </a:rPr>
              <a:t>Mercado de Robots</a:t>
            </a:r>
          </a:p>
        </p:txBody>
      </p:sp>
    </p:spTree>
    <p:extLst>
      <p:ext uri="{BB962C8B-B14F-4D97-AF65-F5344CB8AC3E}">
        <p14:creationId xmlns:p14="http://schemas.microsoft.com/office/powerpoint/2010/main" val="4797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457924" y="2116985"/>
            <a:ext cx="619044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¿Qué pueden hacer los robots?</a:t>
            </a:r>
            <a:endParaRPr lang="es-ES" sz="6000" b="1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658" l="0" r="93636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0439"/>
          <a:stretch/>
        </p:blipFill>
        <p:spPr>
          <a:xfrm>
            <a:off x="6933928" y="3430344"/>
            <a:ext cx="2224586" cy="321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1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0571" y="1422400"/>
            <a:ext cx="609468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PE" sz="2000" dirty="0" smtClean="0"/>
              <a:t>Tareas peligrosas para humanos</a:t>
            </a:r>
          </a:p>
          <a:p>
            <a:pPr marL="342900" indent="-342900">
              <a:buFontTx/>
              <a:buChar char="-"/>
            </a:pPr>
            <a:r>
              <a:rPr lang="es-PE" sz="2000" dirty="0" smtClean="0"/>
              <a:t>Tareas repetitivas, aburridas, estresantes o intensivas</a:t>
            </a:r>
          </a:p>
          <a:p>
            <a:pPr marL="342900" indent="-342900">
              <a:buFontTx/>
              <a:buChar char="-"/>
            </a:pPr>
            <a:r>
              <a:rPr lang="es-PE" sz="2000" dirty="0" smtClean="0"/>
              <a:t>Tareas de alta precisión</a:t>
            </a:r>
          </a:p>
          <a:p>
            <a:pPr marL="342900" indent="-342900">
              <a:buFontTx/>
              <a:buChar char="-"/>
            </a:pPr>
            <a:r>
              <a:rPr lang="es-PE" sz="2000" dirty="0" smtClean="0"/>
              <a:t>Tareas que los humanos no quieren hacer (¿limpieza?)</a:t>
            </a:r>
          </a:p>
          <a:p>
            <a:pPr marL="342900" indent="-342900">
              <a:buFontTx/>
              <a:buChar char="-"/>
            </a:pPr>
            <a:r>
              <a:rPr lang="es-PE" sz="2000" dirty="0" smtClean="0"/>
              <a:t>Tareas que entretengan a los humanos</a:t>
            </a:r>
          </a:p>
          <a:p>
            <a:pPr marL="342900" indent="-342900">
              <a:buFontTx/>
              <a:buChar char="-"/>
            </a:pPr>
            <a:r>
              <a:rPr lang="es-PE" sz="2000" dirty="0" smtClean="0"/>
              <a:t>Etc…</a:t>
            </a:r>
          </a:p>
          <a:p>
            <a:pPr marL="342900" indent="-342900">
              <a:buFontTx/>
              <a:buChar char="-"/>
            </a:pPr>
            <a:endParaRPr lang="es-PE" sz="2000" dirty="0"/>
          </a:p>
        </p:txBody>
      </p:sp>
      <p:pic>
        <p:nvPicPr>
          <p:cNvPr id="20482" name="Picture 2" descr="http://www.army-technology.com/projects/9672/images/226014/large/1l-imag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855" y="3669169"/>
            <a:ext cx="3365271" cy="22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assets.bwbx.io/images/iz85b5dCgqkg/v1/1200x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617" y="3669169"/>
            <a:ext cx="3365271" cy="22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Aplicaciones</a:t>
            </a:r>
            <a:endParaRPr lang="es-PE" dirty="0"/>
          </a:p>
        </p:txBody>
      </p:sp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¿Qué pueden hacer los robots?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90"/>
    </mc:Choice>
    <mc:Fallback xmlns="">
      <p:transition spd="slow" advTm="9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www.klangart.ch/wordpress/wp-content/uploads/2011/05/fukushim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1" r="8573"/>
          <a:stretch/>
        </p:blipFill>
        <p:spPr bwMode="auto">
          <a:xfrm>
            <a:off x="313603" y="1161145"/>
            <a:ext cx="8335674" cy="502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879297" y="541046"/>
            <a:ext cx="5794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Desastre nuclear en Fukushima, Japón (2011)</a:t>
            </a:r>
            <a:endParaRPr lang="es-P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3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90"/>
    </mc:Choice>
    <mc:Fallback xmlns="">
      <p:transition spd="slow" advTm="9549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97"/>
          <a:stretch/>
        </p:blipFill>
        <p:spPr>
          <a:xfrm>
            <a:off x="4866936" y="3929746"/>
            <a:ext cx="3754550" cy="2361911"/>
          </a:xfrm>
        </p:spPr>
      </p:pic>
      <p:pic>
        <p:nvPicPr>
          <p:cNvPr id="11" name="Picture 2" descr="http://blogs-images.forbes.com/alexknapp/files/2011/04/packbot-fukushim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4" r="2092"/>
          <a:stretch/>
        </p:blipFill>
        <p:spPr bwMode="auto">
          <a:xfrm>
            <a:off x="4876800" y="1316867"/>
            <a:ext cx="3744686" cy="24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5" r="4222"/>
          <a:stretch/>
        </p:blipFill>
        <p:spPr>
          <a:xfrm>
            <a:off x="551544" y="3929746"/>
            <a:ext cx="4078514" cy="2361911"/>
          </a:xfrm>
          <a:prstGeom prst="rect">
            <a:avLst/>
          </a:prstGeom>
        </p:spPr>
      </p:pic>
      <p:pic>
        <p:nvPicPr>
          <p:cNvPr id="13" name="Picture 4" descr="http://www.klangart.ch/wordpress/wp-content/uploads/2011/05/fukushima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41" r="8573"/>
          <a:stretch/>
        </p:blipFill>
        <p:spPr bwMode="auto">
          <a:xfrm>
            <a:off x="551544" y="1303928"/>
            <a:ext cx="4078514" cy="245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3196011" y="609599"/>
            <a:ext cx="286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Robots en Fukushima</a:t>
            </a:r>
            <a:endParaRPr lang="es-P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2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90"/>
    </mc:Choice>
    <mc:Fallback xmlns="">
      <p:transition spd="slow" advTm="9549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62856" y="1568986"/>
            <a:ext cx="6828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7650" indent="-247650">
              <a:buFont typeface="Arial" pitchFamily="34" charset="0"/>
              <a:buChar char="•"/>
            </a:pPr>
            <a:r>
              <a:rPr lang="es-PE" sz="2000" dirty="0" smtClean="0">
                <a:solidFill>
                  <a:srgbClr val="0070C0"/>
                </a:solidFill>
                <a:latin typeface="Gill Sans"/>
              </a:rPr>
              <a:t>DARPA </a:t>
            </a:r>
            <a:r>
              <a:rPr lang="es-PE" sz="2000" dirty="0" err="1" smtClean="0">
                <a:solidFill>
                  <a:srgbClr val="0070C0"/>
                </a:solidFill>
                <a:latin typeface="Gill Sans"/>
              </a:rPr>
              <a:t>Robotics</a:t>
            </a:r>
            <a:r>
              <a:rPr lang="es-PE" sz="2000" dirty="0" smtClean="0">
                <a:solidFill>
                  <a:srgbClr val="0070C0"/>
                </a:solidFill>
                <a:latin typeface="Gill Sans"/>
              </a:rPr>
              <a:t> </a:t>
            </a:r>
            <a:r>
              <a:rPr lang="es-PE" sz="2000" dirty="0" err="1" smtClean="0">
                <a:solidFill>
                  <a:srgbClr val="0070C0"/>
                </a:solidFill>
                <a:latin typeface="Gill Sans"/>
              </a:rPr>
              <a:t>Challenge</a:t>
            </a:r>
            <a:r>
              <a:rPr lang="es-PE" sz="2000" dirty="0">
                <a:solidFill>
                  <a:srgbClr val="0070C0"/>
                </a:solidFill>
                <a:latin typeface="Gill Sans"/>
              </a:rPr>
              <a:t> </a:t>
            </a:r>
            <a:r>
              <a:rPr lang="es-PE" sz="2000" dirty="0" smtClean="0">
                <a:solidFill>
                  <a:srgbClr val="0070C0"/>
                </a:solidFill>
                <a:latin typeface="Gill Sans"/>
              </a:rPr>
              <a:t>(DRC): </a:t>
            </a:r>
            <a:r>
              <a:rPr lang="es-PE" sz="1800" dirty="0" smtClean="0">
                <a:latin typeface="Gill Sans"/>
              </a:rPr>
              <a:t>2012-2015</a:t>
            </a:r>
            <a:endParaRPr lang="es-PE" sz="2000" dirty="0">
              <a:latin typeface="Gill Sans"/>
            </a:endParaRPr>
          </a:p>
        </p:txBody>
      </p:sp>
      <p:pic>
        <p:nvPicPr>
          <p:cNvPr id="21506" name="Picture 2" descr="http://robohub.org/wp-content/uploads/2015/05/Graphic-DARPA-Robotics-Challen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3044187"/>
            <a:ext cx="5515428" cy="326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cdn.imedicalapps.com/wp-content/uploads/2012/05/DARPA-logo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8058" y="1268760"/>
            <a:ext cx="1156221" cy="63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755576" y="2060848"/>
            <a:ext cx="7491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63538" algn="l"/>
                <a:tab pos="536575" algn="l"/>
              </a:tabLst>
            </a:pPr>
            <a:r>
              <a:rPr lang="es-PE" dirty="0">
                <a:latin typeface="Gill Sans"/>
              </a:rPr>
              <a:t>“… desarrollar capacidades robóticas para ejecutar tareas </a:t>
            </a:r>
            <a:r>
              <a:rPr lang="es-PE" dirty="0">
                <a:solidFill>
                  <a:srgbClr val="00B050"/>
                </a:solidFill>
                <a:latin typeface="Gill Sans"/>
              </a:rPr>
              <a:t>complejas</a:t>
            </a:r>
            <a:r>
              <a:rPr lang="es-PE" dirty="0">
                <a:latin typeface="Gill Sans"/>
              </a:rPr>
              <a:t> en </a:t>
            </a:r>
            <a:r>
              <a:rPr lang="es-PE" dirty="0" smtClean="0">
                <a:latin typeface="Gill Sans"/>
              </a:rPr>
              <a:t>ambientes </a:t>
            </a:r>
            <a:r>
              <a:rPr lang="es-PE" dirty="0" smtClean="0">
                <a:solidFill>
                  <a:srgbClr val="00B050"/>
                </a:solidFill>
                <a:latin typeface="Gill Sans"/>
              </a:rPr>
              <a:t>peligrosos</a:t>
            </a:r>
            <a:r>
              <a:rPr lang="es-PE" dirty="0" smtClean="0">
                <a:latin typeface="Gill Sans"/>
              </a:rPr>
              <a:t> y degradados pero </a:t>
            </a:r>
            <a:r>
              <a:rPr lang="es-PE" dirty="0">
                <a:latin typeface="Gill Sans"/>
              </a:rPr>
              <a:t>diseñados para humanos”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376264" y="64533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50000"/>
                  </a:schemeClr>
                </a:solidFill>
              </a:rPr>
              <a:t>http://www.theroboticschallenge.org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678058" y="3726077"/>
            <a:ext cx="12046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dirty="0" smtClean="0">
                <a:latin typeface="Gill Sans"/>
              </a:rPr>
              <a:t>Originado a partir del desastre nuclear de Fukushima</a:t>
            </a:r>
            <a:endParaRPr lang="es-PE" sz="1600" dirty="0">
              <a:latin typeface="Gill Sans"/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Aplicaciones</a:t>
            </a:r>
            <a:endParaRPr lang="es-PE" dirty="0"/>
          </a:p>
        </p:txBody>
      </p:sp>
      <p:sp>
        <p:nvSpPr>
          <p:cNvPr id="10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¿Qué </a:t>
            </a: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deberían poder hacer </a:t>
            </a: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los robots?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90"/>
    </mc:Choice>
    <mc:Fallback xmlns="">
      <p:transition spd="slow" advTm="9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0571" y="1457483"/>
            <a:ext cx="5493876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47650" indent="-247650">
              <a:buFont typeface="Arial" panose="020B0604020202020204" pitchFamily="34" charset="0"/>
              <a:buChar char="•"/>
            </a:pPr>
            <a:r>
              <a:rPr lang="es-PE" sz="2000" dirty="0" smtClean="0">
                <a:solidFill>
                  <a:srgbClr val="00B050"/>
                </a:solidFill>
                <a:latin typeface="Gill Sans"/>
              </a:rPr>
              <a:t>Interiores:</a:t>
            </a:r>
          </a:p>
          <a:p>
            <a:pPr marL="622300" lvl="1" indent="-171450">
              <a:buFontTx/>
              <a:buChar char="-"/>
            </a:pPr>
            <a:r>
              <a:rPr lang="es-PE" dirty="0" smtClean="0">
                <a:latin typeface="Gill Sans"/>
              </a:rPr>
              <a:t>Automotriz</a:t>
            </a:r>
          </a:p>
          <a:p>
            <a:pPr marL="622300" lvl="1" indent="-171450">
              <a:buFontTx/>
              <a:buChar char="-"/>
            </a:pPr>
            <a:r>
              <a:rPr lang="es-PE" dirty="0" smtClean="0">
                <a:latin typeface="Gill Sans"/>
              </a:rPr>
              <a:t>Manufactura</a:t>
            </a:r>
          </a:p>
          <a:p>
            <a:pPr marL="622300" lvl="1" indent="-171450">
              <a:buFontTx/>
              <a:buChar char="-"/>
            </a:pPr>
            <a:r>
              <a:rPr lang="es-PE" dirty="0" smtClean="0">
                <a:latin typeface="Gill Sans"/>
              </a:rPr>
              <a:t>Soporte a clientes: museos</a:t>
            </a:r>
          </a:p>
          <a:p>
            <a:pPr marL="622300" lvl="1" indent="-171450">
              <a:buFontTx/>
              <a:buChar char="-"/>
            </a:pPr>
            <a:r>
              <a:rPr lang="es-PE" dirty="0" smtClean="0">
                <a:latin typeface="Gill Sans"/>
              </a:rPr>
              <a:t>Entretenimiento</a:t>
            </a:r>
          </a:p>
          <a:p>
            <a:pPr marL="622300" lvl="1" indent="-171450">
              <a:buFontTx/>
              <a:buChar char="-"/>
            </a:pPr>
            <a:r>
              <a:rPr lang="es-PE" dirty="0">
                <a:latin typeface="Gill Sans"/>
              </a:rPr>
              <a:t>Limpieza</a:t>
            </a:r>
          </a:p>
          <a:p>
            <a:pPr marL="622300" lvl="1" indent="-171450">
              <a:buFontTx/>
              <a:buChar char="-"/>
            </a:pPr>
            <a:r>
              <a:rPr lang="es-PE" dirty="0" smtClean="0">
                <a:latin typeface="Gill Sans"/>
              </a:rPr>
              <a:t>Almacenes</a:t>
            </a:r>
          </a:p>
          <a:p>
            <a:pPr marL="450850" lvl="1"/>
            <a:endParaRPr lang="es-PE" dirty="0" smtClean="0">
              <a:latin typeface="Gill Sans"/>
            </a:endParaRPr>
          </a:p>
          <a:p>
            <a:pPr marL="247650" lvl="1" indent="-24765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rgbClr val="00B050"/>
                </a:solidFill>
                <a:latin typeface="Gill Sans"/>
              </a:rPr>
              <a:t>Exteriores:</a:t>
            </a:r>
          </a:p>
          <a:p>
            <a:pPr marL="622300" lvl="1" indent="-171450">
              <a:buFontTx/>
              <a:buChar char="-"/>
            </a:pPr>
            <a:r>
              <a:rPr lang="es-PE" dirty="0">
                <a:latin typeface="Gill Sans"/>
              </a:rPr>
              <a:t>Agricultura</a:t>
            </a:r>
          </a:p>
          <a:p>
            <a:pPr marL="622300" lvl="1" indent="-171450">
              <a:buFontTx/>
              <a:buChar char="-"/>
            </a:pPr>
            <a:r>
              <a:rPr lang="es-PE" dirty="0">
                <a:latin typeface="Gill Sans"/>
              </a:rPr>
              <a:t>Construcción </a:t>
            </a:r>
          </a:p>
          <a:p>
            <a:pPr marL="622300" lvl="1" indent="-171450">
              <a:buFontTx/>
              <a:buChar char="-"/>
            </a:pPr>
            <a:r>
              <a:rPr lang="es-PE" dirty="0">
                <a:latin typeface="Gill Sans"/>
              </a:rPr>
              <a:t>Cuidado de la salud: hospitales</a:t>
            </a:r>
          </a:p>
          <a:p>
            <a:pPr marL="622300" lvl="1" indent="-171450">
              <a:buFontTx/>
              <a:buChar char="-"/>
            </a:pPr>
            <a:r>
              <a:rPr lang="es-PE" dirty="0" err="1">
                <a:latin typeface="Gill Sans"/>
              </a:rPr>
              <a:t>Órden</a:t>
            </a:r>
            <a:r>
              <a:rPr lang="es-PE" dirty="0">
                <a:latin typeface="Gill Sans"/>
              </a:rPr>
              <a:t> público: vigilancia, bomberos</a:t>
            </a:r>
          </a:p>
          <a:p>
            <a:pPr marL="622300" lvl="1" indent="-171450">
              <a:buFontTx/>
              <a:buChar char="-"/>
            </a:pPr>
            <a:r>
              <a:rPr lang="es-PE" dirty="0">
                <a:latin typeface="Gill Sans"/>
              </a:rPr>
              <a:t>Militar: desminado, vigilancia, ataque</a:t>
            </a:r>
          </a:p>
          <a:p>
            <a:pPr marL="622300" lvl="1" indent="-171450">
              <a:buFontTx/>
              <a:buChar char="-"/>
            </a:pPr>
            <a:r>
              <a:rPr lang="es-PE" dirty="0">
                <a:latin typeface="Gill Sans"/>
              </a:rPr>
              <a:t>Minería: excavación y exploración</a:t>
            </a:r>
          </a:p>
          <a:p>
            <a:pPr marL="622300" lvl="1" indent="-171450">
              <a:buFontTx/>
              <a:buChar char="-"/>
            </a:pPr>
            <a:r>
              <a:rPr lang="es-PE" dirty="0">
                <a:latin typeface="Gill Sans"/>
              </a:rPr>
              <a:t>Transporte: vehículos autónomos</a:t>
            </a:r>
          </a:p>
          <a:p>
            <a:pPr marL="622300" lvl="1" indent="-171450">
              <a:buFontTx/>
              <a:buChar char="-"/>
            </a:pPr>
            <a:r>
              <a:rPr lang="es-PE" dirty="0">
                <a:latin typeface="Gill Sans"/>
              </a:rPr>
              <a:t>Exploración: espacio, bosques, mar, volcanes</a:t>
            </a:r>
          </a:p>
        </p:txBody>
      </p:sp>
      <p:pic>
        <p:nvPicPr>
          <p:cNvPr id="22530" name="Picture 2" descr="Agricultural robot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30" y="4112182"/>
            <a:ext cx="2435223" cy="199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2"/>
          <a:stretch/>
        </p:blipFill>
        <p:spPr bwMode="auto">
          <a:xfrm>
            <a:off x="6328261" y="1462064"/>
            <a:ext cx="2276187" cy="225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Aplicaciones</a:t>
            </a:r>
            <a:endParaRPr lang="es-PE" dirty="0"/>
          </a:p>
        </p:txBody>
      </p:sp>
      <p:sp>
        <p:nvSpPr>
          <p:cNvPr id="7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¿Dónde se usa robots</a:t>
            </a:r>
            <a:r>
              <a:rPr lang="es-PE" sz="2000" b="1" dirty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4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90"/>
    </mc:Choice>
    <mc:Fallback xmlns="">
      <p:transition spd="slow" advTm="9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0571" y="1844824"/>
            <a:ext cx="41729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PE" dirty="0" smtClean="0">
                <a:latin typeface="Gill Sans"/>
              </a:rPr>
              <a:t>Manejo de materiales</a:t>
            </a:r>
          </a:p>
          <a:p>
            <a:pPr marL="342900" indent="-342900">
              <a:buFontTx/>
              <a:buChar char="-"/>
            </a:pPr>
            <a:r>
              <a:rPr lang="es-PE" dirty="0" smtClean="0">
                <a:latin typeface="Gill Sans"/>
              </a:rPr>
              <a:t>Manipulación (recoger y colocar)</a:t>
            </a:r>
          </a:p>
          <a:p>
            <a:pPr marL="342900" indent="-342900">
              <a:buFontTx/>
              <a:buChar char="-"/>
            </a:pPr>
            <a:r>
              <a:rPr lang="es-PE" dirty="0">
                <a:latin typeface="Gill Sans"/>
              </a:rPr>
              <a:t>Ensamblaje</a:t>
            </a:r>
          </a:p>
          <a:p>
            <a:pPr marL="342900" indent="-342900">
              <a:buFontTx/>
              <a:buChar char="-"/>
            </a:pPr>
            <a:r>
              <a:rPr lang="es-PE" dirty="0" smtClean="0">
                <a:latin typeface="Gill Sans"/>
              </a:rPr>
              <a:t>Carga de máquinas</a:t>
            </a:r>
          </a:p>
          <a:p>
            <a:pPr marL="342900" indent="-342900">
              <a:buFontTx/>
              <a:buChar char="-"/>
            </a:pPr>
            <a:r>
              <a:rPr lang="es-PE" dirty="0" smtClean="0">
                <a:latin typeface="Gill Sans"/>
              </a:rPr>
              <a:t>Soldadura de punto y arco continuo</a:t>
            </a:r>
          </a:p>
        </p:txBody>
      </p:sp>
      <p:pic>
        <p:nvPicPr>
          <p:cNvPr id="1026" name="Picture 2" descr="https://www.robots.com/images/Used%20FANUC%20Painting%20Rob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04" y="3911953"/>
            <a:ext cx="2471511" cy="23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705262" y="4470576"/>
            <a:ext cx="3703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s-PE" dirty="0">
                <a:latin typeface="Gill Sans"/>
              </a:rPr>
              <a:t>Cortado láser</a:t>
            </a:r>
          </a:p>
          <a:p>
            <a:pPr marL="342900" indent="-342900">
              <a:buFontTx/>
              <a:buChar char="-"/>
            </a:pPr>
            <a:r>
              <a:rPr lang="es-PE" dirty="0">
                <a:latin typeface="Gill Sans"/>
              </a:rPr>
              <a:t>Pegado y sellado</a:t>
            </a:r>
          </a:p>
          <a:p>
            <a:pPr marL="342900" indent="-342900">
              <a:buFontTx/>
              <a:buChar char="-"/>
            </a:pPr>
            <a:r>
              <a:rPr lang="es-PE" dirty="0">
                <a:latin typeface="Gill Sans"/>
              </a:rPr>
              <a:t>Capas de spray</a:t>
            </a:r>
          </a:p>
          <a:p>
            <a:pPr marL="342900" indent="-342900">
              <a:buFontTx/>
              <a:buChar char="-"/>
            </a:pPr>
            <a:r>
              <a:rPr lang="es-PE" dirty="0">
                <a:latin typeface="Gill Sans"/>
              </a:rPr>
              <a:t>Operaciones </a:t>
            </a:r>
            <a:r>
              <a:rPr lang="es-PE" dirty="0" smtClean="0">
                <a:latin typeface="Gill Sans"/>
              </a:rPr>
              <a:t>mecánicas</a:t>
            </a:r>
          </a:p>
          <a:p>
            <a:pPr marL="342900" indent="-342900">
              <a:buFontTx/>
              <a:buChar char="-"/>
            </a:pPr>
            <a:r>
              <a:rPr lang="es-PE" dirty="0" smtClean="0">
                <a:latin typeface="Gill Sans"/>
              </a:rPr>
              <a:t>Inspección</a:t>
            </a:r>
            <a:endParaRPr lang="es-PE" dirty="0">
              <a:latin typeface="Gill Sans"/>
            </a:endParaRPr>
          </a:p>
        </p:txBody>
      </p:sp>
      <p:pic>
        <p:nvPicPr>
          <p:cNvPr id="1028" name="Picture 4" descr="https://i.ytimg.com/vi/HUU3HdxOqZs/hq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20" y="1667453"/>
            <a:ext cx="2915785" cy="21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89392"/>
            <a:ext cx="8229600" cy="706657"/>
          </a:xfrm>
        </p:spPr>
        <p:txBody>
          <a:bodyPr/>
          <a:lstStyle/>
          <a:p>
            <a:r>
              <a:rPr lang="es-PE" dirty="0" smtClean="0"/>
              <a:t>Aplicaciones</a:t>
            </a:r>
            <a:endParaRPr lang="es-PE" dirty="0"/>
          </a:p>
        </p:txBody>
      </p:sp>
      <p:sp>
        <p:nvSpPr>
          <p:cNvPr id="8" name="3 Marcador de texto"/>
          <p:cNvSpPr txBox="1">
            <a:spLocks/>
          </p:cNvSpPr>
          <p:nvPr/>
        </p:nvSpPr>
        <p:spPr>
          <a:xfrm>
            <a:off x="1682303" y="909305"/>
            <a:ext cx="5779394" cy="503939"/>
          </a:xfrm>
          <a:prstGeom prst="rect">
            <a:avLst/>
          </a:prstGeom>
        </p:spPr>
        <p:txBody>
          <a:bodyPr/>
          <a:lstStyle>
            <a:lvl1pPr marL="342848" indent="-342848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36" indent="-285707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2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56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8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1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45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77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04" indent="-228566" algn="l" defTabSz="91426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84024">
              <a:spcBef>
                <a:spcPts val="1008"/>
              </a:spcBef>
              <a:buNone/>
            </a:pPr>
            <a:r>
              <a:rPr lang="es-PE" sz="2000" b="1" dirty="0" smtClean="0">
                <a:solidFill>
                  <a:srgbClr val="2193FB"/>
                </a:solidFill>
                <a:latin typeface="Palatino"/>
                <a:ea typeface="Palatino"/>
                <a:cs typeface="Palatino"/>
                <a:sym typeface="Palatino"/>
              </a:rPr>
              <a:t>Aplicaciones de Robots Industriales</a:t>
            </a:r>
            <a:endParaRPr lang="es-PE" sz="2000" b="1" dirty="0">
              <a:solidFill>
                <a:srgbClr val="2193F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7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90"/>
    </mc:Choice>
    <mc:Fallback xmlns="">
      <p:transition spd="slow" advTm="9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Temas</a:t>
            </a:r>
            <a:endParaRPr lang="es-PE" dirty="0"/>
          </a:p>
        </p:txBody>
      </p:sp>
      <p:sp>
        <p:nvSpPr>
          <p:cNvPr id="7" name="Rectangle 16"/>
          <p:cNvSpPr/>
          <p:nvPr/>
        </p:nvSpPr>
        <p:spPr bwMode="auto">
          <a:xfrm>
            <a:off x="431803" y="4437112"/>
            <a:ext cx="8298833" cy="473939"/>
          </a:xfrm>
          <a:prstGeom prst="rect">
            <a:avLst/>
          </a:prstGeom>
          <a:solidFill>
            <a:srgbClr val="9BEEF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206" y="1404406"/>
            <a:ext cx="8113594" cy="477868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Antecedentes de 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Definición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” </a:t>
            </a: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de Robot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Tipos de Robots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Aplicaciones de la Robótica</a:t>
            </a:r>
          </a:p>
          <a:p>
            <a:pPr marL="457200" indent="-457200">
              <a:lnSpc>
                <a:spcPts val="4500"/>
              </a:lnSpc>
              <a:spcBef>
                <a:spcPts val="600"/>
              </a:spcBef>
              <a:spcAft>
                <a:spcPts val="600"/>
              </a:spcAft>
            </a:pPr>
            <a:r>
              <a:rPr lang="es-PE" b="1" dirty="0">
                <a:solidFill>
                  <a:srgbClr val="0000FF"/>
                </a:solidFill>
              </a:rPr>
              <a:t>Mercado de Robots</a:t>
            </a:r>
          </a:p>
        </p:txBody>
      </p:sp>
    </p:spTree>
    <p:extLst>
      <p:ext uri="{BB962C8B-B14F-4D97-AF65-F5344CB8AC3E}">
        <p14:creationId xmlns:p14="http://schemas.microsoft.com/office/powerpoint/2010/main" val="41269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841829" y="2055382"/>
            <a:ext cx="727165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¿Cómo va el mercado de robots?</a:t>
            </a:r>
            <a:endParaRPr lang="es-ES" sz="6000" b="1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275" y="3573463"/>
            <a:ext cx="1666875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35" y="3602491"/>
            <a:ext cx="1666875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449941" y="6210233"/>
            <a:ext cx="20554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200" dirty="0">
                <a:solidFill>
                  <a:schemeClr val="bg1">
                    <a:lumMod val="50000"/>
                  </a:schemeClr>
                </a:solidFill>
                <a:hlinkClick r:id="rId4"/>
              </a:rPr>
              <a:t>http://www.worldrobotics.org</a:t>
            </a:r>
            <a:r>
              <a:rPr lang="es-PE" sz="1200" dirty="0" smtClean="0">
                <a:solidFill>
                  <a:schemeClr val="bg1">
                    <a:lumMod val="50000"/>
                  </a:schemeClr>
                </a:solidFill>
                <a:hlinkClick r:id="rId4"/>
              </a:rPr>
              <a:t>/</a:t>
            </a:r>
            <a:endParaRPr lang="es-P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425012" y="5917845"/>
            <a:ext cx="410529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00" dirty="0" smtClean="0"/>
              <a:t>IFR (International </a:t>
            </a:r>
            <a:r>
              <a:rPr lang="es-PE" sz="1300" dirty="0" err="1" smtClean="0"/>
              <a:t>Federation</a:t>
            </a:r>
            <a:r>
              <a:rPr lang="es-PE" sz="1300" dirty="0" smtClean="0"/>
              <a:t> of </a:t>
            </a:r>
            <a:r>
              <a:rPr lang="es-PE" sz="1300" dirty="0" err="1" smtClean="0"/>
              <a:t>Robotics</a:t>
            </a:r>
            <a:r>
              <a:rPr lang="es-PE" sz="1300" dirty="0" smtClean="0"/>
              <a:t>) </a:t>
            </a:r>
            <a:r>
              <a:rPr lang="es-PE" sz="1300" dirty="0" err="1" smtClean="0"/>
              <a:t>World</a:t>
            </a:r>
            <a:r>
              <a:rPr lang="es-PE" sz="1300" dirty="0" smtClean="0"/>
              <a:t> </a:t>
            </a:r>
            <a:r>
              <a:rPr lang="es-PE" sz="1300" dirty="0" err="1" smtClean="0"/>
              <a:t>Robotics</a:t>
            </a:r>
            <a:endParaRPr lang="es-PE" sz="1300" dirty="0"/>
          </a:p>
        </p:txBody>
      </p:sp>
    </p:spTree>
    <p:extLst>
      <p:ext uri="{BB962C8B-B14F-4D97-AF65-F5344CB8AC3E}">
        <p14:creationId xmlns:p14="http://schemas.microsoft.com/office/powerpoint/2010/main" val="8134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Fundamentos de Robótica (2017-1)</a:t>
            </a:r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b="1" dirty="0" smtClean="0"/>
              <a:t>Contenidos y Programación</a:t>
            </a:r>
            <a:endParaRPr lang="es-PE" b="1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278116"/>
              </p:ext>
            </p:extLst>
          </p:nvPr>
        </p:nvGraphicFramePr>
        <p:xfrm>
          <a:off x="971600" y="1845215"/>
          <a:ext cx="7200800" cy="4319698"/>
        </p:xfrm>
        <a:graphic>
          <a:graphicData uri="http://schemas.openxmlformats.org/drawingml/2006/table">
            <a:tbl>
              <a:tblPr bandRow="1" bandCol="1">
                <a:tableStyleId>{69012ECD-51FC-41F1-AA8D-1B2483CD663E}</a:tableStyleId>
              </a:tblPr>
              <a:tblGrid>
                <a:gridCol w="1105757"/>
                <a:gridCol w="6095043"/>
              </a:tblGrid>
              <a:tr h="575673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noProof="0" dirty="0" smtClean="0">
                          <a:latin typeface="Gill Sans"/>
                        </a:rPr>
                        <a:t> 6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latin typeface="Gill Sans"/>
                        </a:rPr>
                        <a:t>Generación</a:t>
                      </a:r>
                      <a:r>
                        <a:rPr lang="es-PE" sz="1600" kern="1200" baseline="0" noProof="0" dirty="0" smtClean="0">
                          <a:latin typeface="Gill Sans"/>
                        </a:rPr>
                        <a:t> de Trayectorias Cinemáticas</a:t>
                      </a:r>
                    </a:p>
                  </a:txBody>
                  <a:tcPr anchor="ctr"/>
                </a:tc>
              </a:tr>
              <a:tr h="748805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noProof="0" dirty="0" smtClean="0">
                          <a:latin typeface="Gill Sans"/>
                        </a:rPr>
                        <a:t> 7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latin typeface="Gill Sans"/>
                        </a:rPr>
                        <a:t>Cinemática Diferencial de Robots Manipuladores</a:t>
                      </a:r>
                    </a:p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6, </a:t>
                      </a: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Laboratorio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4</a:t>
                      </a:r>
                      <a:endParaRPr lang="es-PE" sz="16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8805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dirty="0" smtClean="0">
                          <a:latin typeface="Gill Sans"/>
                        </a:rPr>
                        <a:t> 8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latin typeface="Gill Sans"/>
                        </a:rPr>
                        <a:t>Cinemática de Robots Móviles</a:t>
                      </a:r>
                    </a:p>
                    <a:p>
                      <a:pPr marL="0" algn="l" defTabSz="914260" rtl="0" eaLnBrk="1" latinLnBrk="0" hangingPunct="1">
                        <a:spcAft>
                          <a:spcPts val="600"/>
                        </a:spcAft>
                      </a:pP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7</a:t>
                      </a:r>
                      <a:endParaRPr lang="es-PE" sz="16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8805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dirty="0" smtClean="0">
                          <a:latin typeface="Gill Sans"/>
                        </a:rPr>
                        <a:t> 9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1600" noProof="0" dirty="0" smtClean="0">
                          <a:latin typeface="Gill Sans"/>
                        </a:rPr>
                        <a:t>Introducción a Robótica Probabilística (SLAM)</a:t>
                      </a:r>
                    </a:p>
                    <a:p>
                      <a:pPr marL="0" algn="l" defTabSz="914260" rtl="0" eaLnBrk="1" latinLnBrk="0" hangingPunct="1">
                        <a:spcAft>
                          <a:spcPts val="600"/>
                        </a:spcAft>
                      </a:pPr>
                      <a:r>
                        <a:rPr lang="es-PE" sz="1600" i="1" kern="1200" noProof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</a:t>
                      </a:r>
                      <a:r>
                        <a:rPr lang="es-PE" sz="1600" kern="1200" noProof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8,</a:t>
                      </a:r>
                      <a:r>
                        <a:rPr lang="es-PE" sz="1600" kern="1200" baseline="0" noProof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</a:t>
                      </a:r>
                      <a:r>
                        <a:rPr lang="es-PE" sz="1600" i="1" kern="1200" baseline="0" noProof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Laboratorio</a:t>
                      </a:r>
                      <a:r>
                        <a:rPr lang="es-PE" sz="1600" kern="1200" baseline="0" noProof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5</a:t>
                      </a:r>
                      <a:endParaRPr lang="es-PE" sz="16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8805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dirty="0" smtClean="0">
                          <a:latin typeface="Gill Sans"/>
                        </a:rPr>
                        <a:t> 10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1600" noProof="0" dirty="0" smtClean="0">
                          <a:latin typeface="Gill Sans"/>
                        </a:rPr>
                        <a:t>Dinámica de Robots Manipuladores (Parte 1)</a:t>
                      </a:r>
                    </a:p>
                    <a:p>
                      <a:pPr marL="0" algn="l" defTabSz="914260" rtl="0" eaLnBrk="1" latinLnBrk="0" hangingPunct="1">
                        <a:spcAft>
                          <a:spcPts val="600"/>
                        </a:spcAft>
                      </a:pPr>
                      <a:r>
                        <a:rPr lang="es-PE" sz="1600" i="1" kern="1200" noProof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</a:t>
                      </a:r>
                      <a:r>
                        <a:rPr lang="es-PE" sz="1600" kern="1200" noProof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9</a:t>
                      </a:r>
                    </a:p>
                  </a:txBody>
                  <a:tcPr anchor="ctr"/>
                </a:tc>
              </a:tr>
              <a:tr h="748805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dirty="0" smtClean="0">
                          <a:latin typeface="Gill Sans"/>
                        </a:rPr>
                        <a:t> 11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260" rtl="0" eaLnBrk="1" latinLnBrk="0" hangingPunct="1"/>
                      <a:r>
                        <a:rPr lang="es-PE" sz="1600" b="1" kern="1200" noProof="0" dirty="0" smtClean="0">
                          <a:solidFill>
                            <a:srgbClr val="00B050"/>
                          </a:solidFill>
                          <a:latin typeface="Gill Sans"/>
                          <a:ea typeface="+mn-ea"/>
                          <a:cs typeface="+mn-cs"/>
                        </a:rPr>
                        <a:t>Examen 2</a:t>
                      </a:r>
                    </a:p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Laboratorio 6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9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6"/>
          <a:stretch/>
        </p:blipFill>
        <p:spPr bwMode="auto">
          <a:xfrm>
            <a:off x="320986" y="1919997"/>
            <a:ext cx="8654817" cy="402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048855" y="393076"/>
            <a:ext cx="7448550" cy="5429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lang="en-US" sz="2800" b="1" u="sng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PE" sz="3000" dirty="0" smtClean="0"/>
              <a:t>Mercado de Robots</a:t>
            </a:r>
            <a:endParaRPr lang="es-ES" sz="3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862214" y="1289150"/>
            <a:ext cx="5572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Suministro mundial anual de robots </a:t>
            </a:r>
            <a:r>
              <a:rPr lang="es-PE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industriales</a:t>
            </a:r>
            <a:endParaRPr lang="es-PE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630765" y="6161831"/>
            <a:ext cx="2275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IFR </a:t>
            </a:r>
            <a:r>
              <a:rPr lang="es-P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World</a:t>
            </a:r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P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Robotics</a:t>
            </a:r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2015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0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1048855" y="393076"/>
            <a:ext cx="7448550" cy="5429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lang="en-US" sz="2800" b="1" u="sng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PE" sz="3000" dirty="0" smtClean="0"/>
              <a:t>Mercado de Robots</a:t>
            </a:r>
            <a:endParaRPr lang="es-ES" sz="3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801804" y="1289150"/>
            <a:ext cx="5942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Existencia estimada mundial de robots </a:t>
            </a:r>
            <a:r>
              <a:rPr lang="es-P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7" y="2104357"/>
            <a:ext cx="8414623" cy="398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630765" y="6161831"/>
            <a:ext cx="2275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IFR </a:t>
            </a:r>
            <a:r>
              <a:rPr lang="es-P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World</a:t>
            </a:r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P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Robotics</a:t>
            </a:r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2015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1048855" y="393076"/>
            <a:ext cx="7448550" cy="5429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lang="en-US" sz="2800" b="1" u="sng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PE" sz="3000" dirty="0" smtClean="0"/>
              <a:t>Mercado de Robots</a:t>
            </a:r>
            <a:endParaRPr lang="es-ES" sz="3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1710970" y="1167716"/>
            <a:ext cx="62889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Robots de </a:t>
            </a:r>
            <a:r>
              <a:rPr lang="es-PE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s-PE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uso profesional</a:t>
            </a:r>
          </a:p>
          <a:p>
            <a:pPr algn="ctr"/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vendidas en 2013-2014 (aplicaciones principales)</a:t>
            </a:r>
            <a:endParaRPr lang="es-PE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95" y="2152891"/>
            <a:ext cx="7362062" cy="401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630765" y="6161831"/>
            <a:ext cx="2275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IFR </a:t>
            </a:r>
            <a:r>
              <a:rPr lang="es-P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World</a:t>
            </a:r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P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Robotics</a:t>
            </a:r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2015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7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1048855" y="393076"/>
            <a:ext cx="7448550" cy="5429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50000"/>
              </a:spcBef>
              <a:spcAft>
                <a:spcPct val="0"/>
              </a:spcAft>
              <a:defRPr lang="en-US" sz="2800" b="1" u="sng" kern="1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s-PE" sz="3000" dirty="0" smtClean="0"/>
              <a:t>Mercado de Robots</a:t>
            </a:r>
            <a:endParaRPr lang="es-ES" sz="3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511674" y="1086897"/>
            <a:ext cx="46875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Robots de </a:t>
            </a:r>
            <a:r>
              <a:rPr lang="es-PE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s-PE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uso profesional</a:t>
            </a:r>
          </a:p>
          <a:p>
            <a:pPr algn="ctr"/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Predicciones para 2015 al 2018</a:t>
            </a:r>
            <a:endParaRPr lang="es-PE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57" y="1894630"/>
            <a:ext cx="7502047" cy="412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630765" y="6161831"/>
            <a:ext cx="2275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IFR </a:t>
            </a:r>
            <a:r>
              <a:rPr lang="es-P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World</a:t>
            </a:r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PE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Robotics</a:t>
            </a:r>
            <a:r>
              <a:rPr lang="es-PE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2015</a:t>
            </a: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3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1098" y="2967335"/>
            <a:ext cx="3781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PE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Resumen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…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557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04">
        <p14:prism/>
      </p:transition>
    </mc:Choice>
    <mc:Fallback xmlns="">
      <p:transition spd="slow" advTm="13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49" y="1556792"/>
            <a:ext cx="8425944" cy="4495488"/>
          </a:xfrm>
        </p:spPr>
        <p:txBody>
          <a:bodyPr>
            <a:normAutofit fontScale="92500"/>
          </a:bodyPr>
          <a:lstStyle/>
          <a:p>
            <a:pPr marL="342848" indent="-342848">
              <a:lnSpc>
                <a:spcPct val="90000"/>
              </a:lnSpc>
              <a:defRPr i="0"/>
            </a:pPr>
            <a:r>
              <a:rPr lang="es-PE" sz="2500" dirty="0">
                <a:solidFill>
                  <a:schemeClr val="accent5">
                    <a:lumMod val="75000"/>
                  </a:schemeClr>
                </a:solidFill>
              </a:rPr>
              <a:t>Un robot es un mecanismo reprogramable que interactúa con su entorno a través de acciones independientes (e “inteligentes”) para desarrollar una variedad de tareas.</a:t>
            </a:r>
          </a:p>
          <a:p>
            <a:endParaRPr lang="es-PE" sz="1200" dirty="0" smtClean="0"/>
          </a:p>
          <a:p>
            <a:pPr marL="342848" indent="-342848">
              <a:lnSpc>
                <a:spcPct val="90000"/>
              </a:lnSpc>
              <a:defRPr i="0"/>
            </a:pPr>
            <a:r>
              <a:rPr lang="es-PE" sz="2500" dirty="0">
                <a:solidFill>
                  <a:schemeClr val="accent5">
                    <a:lumMod val="75000"/>
                  </a:schemeClr>
                </a:solidFill>
              </a:rPr>
              <a:t>Tipos de robots:</a:t>
            </a:r>
          </a:p>
          <a:p>
            <a:pPr marL="717550" lvl="2" indent="-266700">
              <a:lnSpc>
                <a:spcPct val="90000"/>
              </a:lnSpc>
              <a:buFontTx/>
              <a:buChar char="-"/>
              <a:defRPr i="0"/>
            </a:pPr>
            <a:r>
              <a:rPr lang="es-PE" sz="2200" dirty="0" smtClean="0">
                <a:solidFill>
                  <a:schemeClr val="accent5">
                    <a:lumMod val="75000"/>
                  </a:schemeClr>
                </a:solidFill>
              </a:rPr>
              <a:t>Punto </a:t>
            </a:r>
            <a:r>
              <a:rPr lang="es-PE" sz="2200" dirty="0">
                <a:solidFill>
                  <a:schemeClr val="accent5">
                    <a:lumMod val="75000"/>
                  </a:schemeClr>
                </a:solidFill>
              </a:rPr>
              <a:t>de vista </a:t>
            </a:r>
            <a:r>
              <a:rPr lang="es-PE" sz="2200" i="1" dirty="0">
                <a:solidFill>
                  <a:srgbClr val="00B050"/>
                </a:solidFill>
              </a:rPr>
              <a:t>morfológico</a:t>
            </a:r>
            <a:r>
              <a:rPr lang="es-PE" sz="2200" dirty="0">
                <a:solidFill>
                  <a:schemeClr val="accent5">
                    <a:lumMod val="75000"/>
                  </a:schemeClr>
                </a:solidFill>
              </a:rPr>
              <a:t>: manipuladores, móviles terrestres (ruedas, patas), submarinos, aéreos, humanoides, en medicina, etc</a:t>
            </a:r>
            <a:r>
              <a:rPr lang="es-PE" sz="22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717550" lvl="2" indent="-266700">
              <a:lnSpc>
                <a:spcPct val="90000"/>
              </a:lnSpc>
              <a:buFontTx/>
              <a:buChar char="-"/>
              <a:defRPr i="0"/>
            </a:pPr>
            <a:r>
              <a:rPr lang="es-PE" sz="2200" dirty="0" smtClean="0">
                <a:solidFill>
                  <a:schemeClr val="accent5">
                    <a:lumMod val="75000"/>
                  </a:schemeClr>
                </a:solidFill>
              </a:rPr>
              <a:t>P</a:t>
            </a:r>
            <a:r>
              <a:rPr lang="es-PE" sz="2300" dirty="0" smtClean="0">
                <a:solidFill>
                  <a:schemeClr val="accent5">
                    <a:lumMod val="75000"/>
                  </a:schemeClr>
                </a:solidFill>
              </a:rPr>
              <a:t>unto </a:t>
            </a:r>
            <a:r>
              <a:rPr lang="es-PE" sz="2300" dirty="0">
                <a:solidFill>
                  <a:schemeClr val="accent5">
                    <a:lumMod val="75000"/>
                  </a:schemeClr>
                </a:solidFill>
              </a:rPr>
              <a:t>de vista de </a:t>
            </a:r>
            <a:r>
              <a:rPr lang="es-PE" sz="2200" i="1" dirty="0">
                <a:solidFill>
                  <a:srgbClr val="00B050"/>
                </a:solidFill>
              </a:rPr>
              <a:t>aplicación</a:t>
            </a:r>
            <a:r>
              <a:rPr lang="es-PE" sz="2300" dirty="0">
                <a:solidFill>
                  <a:schemeClr val="accent5">
                    <a:lumMod val="75000"/>
                  </a:schemeClr>
                </a:solidFill>
              </a:rPr>
              <a:t>: industriales y de servicio</a:t>
            </a:r>
          </a:p>
          <a:p>
            <a:pPr marL="342900" lvl="1" indent="-342900">
              <a:buChar char="•"/>
            </a:pPr>
            <a:endParaRPr lang="es-PE" sz="1200" dirty="0">
              <a:ea typeface="+mn-ea"/>
              <a:cs typeface="+mn-cs"/>
            </a:endParaRPr>
          </a:p>
          <a:p>
            <a:pPr marL="342848" indent="-342848">
              <a:lnSpc>
                <a:spcPct val="90000"/>
              </a:lnSpc>
              <a:defRPr i="0"/>
            </a:pPr>
            <a:r>
              <a:rPr lang="es-PE" sz="2500" dirty="0">
                <a:solidFill>
                  <a:schemeClr val="accent5">
                    <a:lumMod val="75000"/>
                  </a:schemeClr>
                </a:solidFill>
              </a:rPr>
              <a:t>Aplicaciones:</a:t>
            </a:r>
          </a:p>
          <a:p>
            <a:pPr marL="717550" lvl="2" indent="-266700">
              <a:lnSpc>
                <a:spcPct val="90000"/>
              </a:lnSpc>
              <a:buFontTx/>
              <a:buChar char="-"/>
              <a:defRPr i="0"/>
            </a:pPr>
            <a:r>
              <a:rPr lang="es-PE" sz="2200" dirty="0">
                <a:solidFill>
                  <a:schemeClr val="accent5">
                    <a:lumMod val="75000"/>
                  </a:schemeClr>
                </a:solidFill>
              </a:rPr>
              <a:t>En ambientes externos e internos</a:t>
            </a:r>
          </a:p>
          <a:p>
            <a:pPr marL="342900" lvl="1" indent="-342900">
              <a:buChar char="•"/>
            </a:pPr>
            <a:endParaRPr lang="es-PE" sz="1200" dirty="0">
              <a:ea typeface="+mn-ea"/>
              <a:cs typeface="+mn-cs"/>
            </a:endParaRPr>
          </a:p>
          <a:p>
            <a:pPr marL="342848" indent="-342848">
              <a:lnSpc>
                <a:spcPct val="90000"/>
              </a:lnSpc>
              <a:defRPr i="0"/>
            </a:pPr>
            <a:r>
              <a:rPr lang="es-PE" sz="2500" dirty="0">
                <a:solidFill>
                  <a:schemeClr val="accent5">
                    <a:lumMod val="75000"/>
                  </a:schemeClr>
                </a:solidFill>
              </a:rPr>
              <a:t>El mercado de la robótica se </a:t>
            </a:r>
            <a:r>
              <a:rPr lang="es-PE" sz="2500" dirty="0" smtClean="0">
                <a:solidFill>
                  <a:schemeClr val="accent5">
                    <a:lumMod val="75000"/>
                  </a:schemeClr>
                </a:solidFill>
              </a:rPr>
              <a:t>incrementa continuamente</a:t>
            </a:r>
            <a:endParaRPr lang="es-PE" sz="2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hape 701"/>
          <p:cNvSpPr>
            <a:spLocks noGrp="1"/>
          </p:cNvSpPr>
          <p:nvPr>
            <p:ph type="title"/>
          </p:nvPr>
        </p:nvSpPr>
        <p:spPr>
          <a:xfrm>
            <a:off x="457200" y="706119"/>
            <a:ext cx="8229600" cy="7066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PE" dirty="0" smtClean="0">
                <a:solidFill>
                  <a:srgbClr val="C00000"/>
                </a:solidFill>
                <a:latin typeface="Gill Sans"/>
              </a:rPr>
              <a:t>Resumen</a:t>
            </a:r>
            <a:endParaRPr lang="es-PE" dirty="0">
              <a:solidFill>
                <a:srgbClr val="C00000"/>
              </a:solidFill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974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82"/>
    </mc:Choice>
    <mc:Fallback xmlns="">
      <p:transition spd="slow" advTm="8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Fundamentos de Robótica (2017-1)</a:t>
            </a:r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b="1" dirty="0" smtClean="0"/>
              <a:t>Contenidos y Programación</a:t>
            </a:r>
            <a:endParaRPr lang="es-PE" b="1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068294"/>
              </p:ext>
            </p:extLst>
          </p:nvPr>
        </p:nvGraphicFramePr>
        <p:xfrm>
          <a:off x="971600" y="1989231"/>
          <a:ext cx="7200800" cy="3700742"/>
        </p:xfrm>
        <a:graphic>
          <a:graphicData uri="http://schemas.openxmlformats.org/drawingml/2006/table">
            <a:tbl>
              <a:tblPr bandRow="1" bandCol="1">
                <a:tableStyleId>{69012ECD-51FC-41F1-AA8D-1B2483CD663E}</a:tableStyleId>
              </a:tblPr>
              <a:tblGrid>
                <a:gridCol w="1105757"/>
                <a:gridCol w="6095043"/>
              </a:tblGrid>
              <a:tr h="748805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noProof="0" dirty="0" smtClean="0">
                          <a:latin typeface="Gill Sans"/>
                        </a:rPr>
                        <a:t> 12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noProof="0" dirty="0" smtClean="0">
                          <a:latin typeface="Gill Sans"/>
                        </a:rPr>
                        <a:t>Dinámica de Robots Manipuladores (parte 2)</a:t>
                      </a:r>
                    </a:p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 10</a:t>
                      </a:r>
                    </a:p>
                  </a:txBody>
                  <a:tcPr anchor="ctr"/>
                </a:tc>
              </a:tr>
              <a:tr h="748805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noProof="0" dirty="0" smtClean="0">
                          <a:latin typeface="Gill Sans"/>
                        </a:rPr>
                        <a:t> 13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latin typeface="Gill Sans"/>
                        </a:rPr>
                        <a:t>Dinámica de Robots Móviles y Aéreos</a:t>
                      </a:r>
                    </a:p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 11, </a:t>
                      </a:r>
                      <a:r>
                        <a:rPr lang="es-PE" sz="1600" i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Laboratorio</a:t>
                      </a: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 7</a:t>
                      </a:r>
                      <a:endParaRPr lang="es-PE" sz="16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48805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dirty="0" smtClean="0">
                          <a:latin typeface="Gill Sans"/>
                        </a:rPr>
                        <a:t> 14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latin typeface="Gill Sans"/>
                        </a:rPr>
                        <a:t>Control de Robots Manipuladores (parte 1)</a:t>
                      </a:r>
                    </a:p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Tarea 12</a:t>
                      </a:r>
                    </a:p>
                    <a:p>
                      <a:pPr marL="0" marR="0" indent="0" algn="l" defTabSz="914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600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ill Sans"/>
                          <a:ea typeface="+mn-ea"/>
                          <a:cs typeface="+mn-cs"/>
                        </a:rPr>
                        <a:t>Presentación del proyecto final</a:t>
                      </a:r>
                      <a:endParaRPr lang="es-PE" sz="1600" kern="1200" noProof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ill Sans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31367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dirty="0" smtClean="0">
                          <a:latin typeface="Gill Sans"/>
                        </a:rPr>
                        <a:t> 15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1600" noProof="0" dirty="0" smtClean="0">
                          <a:latin typeface="Gill Sans"/>
                        </a:rPr>
                        <a:t>Control de Robots Manipuladores (parte 2)</a:t>
                      </a:r>
                    </a:p>
                  </a:txBody>
                  <a:tcPr anchor="ctr"/>
                </a:tc>
              </a:tr>
              <a:tr h="748805">
                <a:tc>
                  <a:txBody>
                    <a:bodyPr/>
                    <a:lstStyle/>
                    <a:p>
                      <a:pPr algn="ctr"/>
                      <a:r>
                        <a:rPr lang="es-PE" sz="1600" noProof="0" dirty="0" err="1" smtClean="0">
                          <a:latin typeface="Gill Sans"/>
                        </a:rPr>
                        <a:t>Sem</a:t>
                      </a:r>
                      <a:r>
                        <a:rPr lang="es-PE" sz="1600" baseline="0" noProof="0" dirty="0" smtClean="0">
                          <a:latin typeface="Gill Sans"/>
                        </a:rPr>
                        <a:t> 16</a:t>
                      </a:r>
                      <a:endParaRPr lang="es-PE" sz="1600" noProof="0" dirty="0">
                        <a:latin typeface="Gill Sans"/>
                      </a:endParaRPr>
                    </a:p>
                  </a:txBody>
                  <a:tcPr anchor="ctr"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260" rtl="0" eaLnBrk="1" latinLnBrk="0" hangingPunct="1"/>
                      <a:r>
                        <a:rPr lang="es-PE" sz="1600" b="1" kern="1200" noProof="0" dirty="0" smtClean="0">
                          <a:solidFill>
                            <a:srgbClr val="00B050"/>
                          </a:solidFill>
                          <a:latin typeface="Gill Sans"/>
                          <a:ea typeface="+mn-ea"/>
                          <a:cs typeface="+mn-cs"/>
                        </a:rPr>
                        <a:t>Examen 3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00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Fundamentos de Robótica (2017-1)</a:t>
            </a:r>
            <a:endParaRPr lang="es-PE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b="1" dirty="0" smtClean="0"/>
              <a:t>Bibliografía</a:t>
            </a:r>
            <a:endParaRPr lang="es-PE" b="1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358984" y="1628800"/>
            <a:ext cx="8426033" cy="494807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s-PE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Libros Principales</a:t>
            </a:r>
          </a:p>
          <a:p>
            <a:pPr>
              <a:spcBef>
                <a:spcPts val="1200"/>
              </a:spcBef>
            </a:pPr>
            <a:endParaRPr lang="es-PE" sz="28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s-PE" sz="24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s-PE" sz="24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s-PE" sz="24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s-PE" sz="16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s-PE" sz="1600" b="1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es-PE" b="1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Libros Adicionales</a:t>
            </a:r>
          </a:p>
          <a:p>
            <a:pPr marL="0" indent="0">
              <a:spcBef>
                <a:spcPts val="1200"/>
              </a:spcBef>
              <a:buNone/>
            </a:pPr>
            <a:endParaRPr lang="es-PE" sz="2400" b="1" dirty="0" smtClean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666414"/>
            <a:ext cx="889797" cy="1330538"/>
          </a:xfrm>
          <a:prstGeom prst="rect">
            <a:avLst/>
          </a:prstGeom>
        </p:spPr>
      </p:pic>
      <p:sp>
        <p:nvSpPr>
          <p:cNvPr id="10" name="Rectangle 8"/>
          <p:cNvSpPr/>
          <p:nvPr/>
        </p:nvSpPr>
        <p:spPr>
          <a:xfrm>
            <a:off x="755576" y="2060848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s-PE" dirty="0" smtClean="0">
                <a:latin typeface="Gill Sans"/>
                <a:cs typeface="Arial" pitchFamily="34" charset="0"/>
              </a:rPr>
              <a:t>B. Siciliano, L. </a:t>
            </a:r>
            <a:r>
              <a:rPr lang="es-PE" dirty="0" err="1" smtClean="0">
                <a:latin typeface="Gill Sans"/>
                <a:cs typeface="Arial" pitchFamily="34" charset="0"/>
              </a:rPr>
              <a:t>Sciavicco</a:t>
            </a:r>
            <a:r>
              <a:rPr lang="es-PE" dirty="0" smtClean="0">
                <a:latin typeface="Gill Sans"/>
                <a:cs typeface="Arial" pitchFamily="34" charset="0"/>
              </a:rPr>
              <a:t>, L. </a:t>
            </a:r>
            <a:r>
              <a:rPr lang="es-PE" dirty="0" err="1" smtClean="0">
                <a:latin typeface="Gill Sans"/>
                <a:cs typeface="Arial" pitchFamily="34" charset="0"/>
              </a:rPr>
              <a:t>Villani</a:t>
            </a:r>
            <a:r>
              <a:rPr lang="es-PE" dirty="0" smtClean="0">
                <a:latin typeface="Gill Sans"/>
                <a:cs typeface="Arial" pitchFamily="34" charset="0"/>
              </a:rPr>
              <a:t> </a:t>
            </a:r>
            <a:r>
              <a:rPr lang="es-PE" dirty="0">
                <a:latin typeface="Gill Sans"/>
                <a:cs typeface="Arial" pitchFamily="34" charset="0"/>
              </a:rPr>
              <a:t>y </a:t>
            </a:r>
            <a:r>
              <a:rPr lang="es-PE" dirty="0" smtClean="0">
                <a:latin typeface="Gill Sans"/>
                <a:cs typeface="Arial" pitchFamily="34" charset="0"/>
              </a:rPr>
              <a:t>G. </a:t>
            </a:r>
            <a:r>
              <a:rPr lang="es-PE" dirty="0" err="1" smtClean="0">
                <a:latin typeface="Gill Sans"/>
                <a:cs typeface="Arial" pitchFamily="34" charset="0"/>
              </a:rPr>
              <a:t>Oriolo</a:t>
            </a:r>
            <a:r>
              <a:rPr lang="es-PE" dirty="0" smtClean="0">
                <a:latin typeface="Gill Sans"/>
                <a:cs typeface="Arial" pitchFamily="34" charset="0"/>
              </a:rPr>
              <a:t>, </a:t>
            </a:r>
            <a:r>
              <a:rPr lang="en-US" b="1" i="1" dirty="0" smtClean="0">
                <a:latin typeface="Gill Sans"/>
                <a:cs typeface="Arial" pitchFamily="34" charset="0"/>
              </a:rPr>
              <a:t>Robotics</a:t>
            </a:r>
            <a:r>
              <a:rPr lang="en-US" b="1" i="1" dirty="0">
                <a:latin typeface="Gill Sans"/>
                <a:cs typeface="Arial" pitchFamily="34" charset="0"/>
              </a:rPr>
              <a:t>: </a:t>
            </a:r>
            <a:r>
              <a:rPr lang="en-US" b="1" i="1" dirty="0" err="1">
                <a:latin typeface="Gill Sans"/>
                <a:cs typeface="Arial" pitchFamily="34" charset="0"/>
              </a:rPr>
              <a:t>modelling</a:t>
            </a:r>
            <a:r>
              <a:rPr lang="en-US" b="1" i="1" dirty="0">
                <a:latin typeface="Gill Sans"/>
                <a:cs typeface="Arial" pitchFamily="34" charset="0"/>
              </a:rPr>
              <a:t>, planning and control</a:t>
            </a:r>
            <a:r>
              <a:rPr lang="en-US" dirty="0">
                <a:latin typeface="Gill Sans"/>
                <a:cs typeface="Arial" pitchFamily="34" charset="0"/>
              </a:rPr>
              <a:t>. </a:t>
            </a:r>
            <a:r>
              <a:rPr lang="en-US" dirty="0" smtClean="0">
                <a:latin typeface="Gill Sans"/>
                <a:cs typeface="Arial" pitchFamily="34" charset="0"/>
              </a:rPr>
              <a:t>Springer </a:t>
            </a:r>
            <a:r>
              <a:rPr lang="en-US" dirty="0" err="1" smtClean="0">
                <a:latin typeface="Gill Sans"/>
                <a:cs typeface="Arial" pitchFamily="34" charset="0"/>
              </a:rPr>
              <a:t>Verlag</a:t>
            </a:r>
            <a:r>
              <a:rPr lang="en-US" dirty="0" smtClean="0">
                <a:latin typeface="Gill Sans"/>
                <a:cs typeface="Arial" pitchFamily="34" charset="0"/>
              </a:rPr>
              <a:t> London, 2009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(en la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biblioteca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3242780"/>
            <a:ext cx="1031380" cy="1482364"/>
          </a:xfrm>
          <a:prstGeom prst="rect">
            <a:avLst/>
          </a:prstGeom>
        </p:spPr>
      </p:pic>
      <p:sp>
        <p:nvSpPr>
          <p:cNvPr id="12" name="Rectangle 10"/>
          <p:cNvSpPr/>
          <p:nvPr/>
        </p:nvSpPr>
        <p:spPr>
          <a:xfrm>
            <a:off x="2333694" y="3532553"/>
            <a:ext cx="6366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 smtClean="0">
                <a:latin typeface="Gill Sans"/>
                <a:cs typeface="Arial" pitchFamily="34" charset="0"/>
              </a:rPr>
              <a:t>M.W. </a:t>
            </a:r>
            <a:r>
              <a:rPr lang="en-US" dirty="0" err="1" smtClean="0">
                <a:latin typeface="Gill Sans"/>
                <a:cs typeface="Arial" pitchFamily="34" charset="0"/>
              </a:rPr>
              <a:t>Spo</a:t>
            </a:r>
            <a:r>
              <a:rPr lang="es-ES" dirty="0" err="1">
                <a:latin typeface="Gill Sans"/>
                <a:cs typeface="Arial" pitchFamily="34" charset="0"/>
              </a:rPr>
              <a:t>ng</a:t>
            </a:r>
            <a:r>
              <a:rPr lang="es-ES" dirty="0">
                <a:latin typeface="Gill Sans"/>
                <a:cs typeface="Arial" pitchFamily="34" charset="0"/>
              </a:rPr>
              <a:t>, </a:t>
            </a:r>
            <a:r>
              <a:rPr lang="es-ES" dirty="0" smtClean="0">
                <a:latin typeface="Gill Sans"/>
                <a:cs typeface="Arial" pitchFamily="34" charset="0"/>
              </a:rPr>
              <a:t>S. Hutchinson</a:t>
            </a:r>
            <a:r>
              <a:rPr lang="es-ES" dirty="0">
                <a:latin typeface="Gill Sans"/>
                <a:cs typeface="Arial" pitchFamily="34" charset="0"/>
              </a:rPr>
              <a:t>, </a:t>
            </a:r>
            <a:r>
              <a:rPr lang="es-ES" dirty="0" smtClean="0">
                <a:latin typeface="Gill Sans"/>
                <a:cs typeface="Arial" pitchFamily="34" charset="0"/>
              </a:rPr>
              <a:t>y M. </a:t>
            </a:r>
            <a:r>
              <a:rPr lang="es-ES" dirty="0" err="1" smtClean="0">
                <a:latin typeface="Gill Sans"/>
                <a:cs typeface="Arial" pitchFamily="34" charset="0"/>
              </a:rPr>
              <a:t>Vidyasagar</a:t>
            </a:r>
            <a:r>
              <a:rPr lang="es-ES" dirty="0">
                <a:latin typeface="Gill Sans"/>
                <a:cs typeface="Arial" pitchFamily="34" charset="0"/>
              </a:rPr>
              <a:t>, M. </a:t>
            </a:r>
            <a:r>
              <a:rPr lang="es-ES" b="1" i="1" dirty="0" smtClean="0">
                <a:latin typeface="Gill Sans"/>
                <a:cs typeface="Arial" pitchFamily="34" charset="0"/>
              </a:rPr>
              <a:t>Robot </a:t>
            </a:r>
            <a:r>
              <a:rPr lang="es-ES" b="1" i="1" dirty="0" err="1">
                <a:latin typeface="Gill Sans"/>
                <a:cs typeface="Arial" pitchFamily="34" charset="0"/>
              </a:rPr>
              <a:t>Modeling</a:t>
            </a:r>
            <a:r>
              <a:rPr lang="es-ES" b="1" i="1" dirty="0">
                <a:latin typeface="Gill Sans"/>
                <a:cs typeface="Arial" pitchFamily="34" charset="0"/>
              </a:rPr>
              <a:t> and Control</a:t>
            </a:r>
            <a:r>
              <a:rPr lang="es-ES" dirty="0">
                <a:latin typeface="Gill Sans"/>
                <a:cs typeface="Arial" pitchFamily="34" charset="0"/>
              </a:rPr>
              <a:t>, </a:t>
            </a:r>
            <a:r>
              <a:rPr lang="es-ES" dirty="0" smtClean="0">
                <a:latin typeface="Gill Sans"/>
                <a:cs typeface="Arial" pitchFamily="34" charset="0"/>
              </a:rPr>
              <a:t>John </a:t>
            </a:r>
            <a:r>
              <a:rPr lang="es-ES" dirty="0" err="1">
                <a:latin typeface="Gill Sans"/>
                <a:cs typeface="Arial" pitchFamily="34" charset="0"/>
              </a:rPr>
              <a:t>Wiley</a:t>
            </a:r>
            <a:r>
              <a:rPr lang="es-ES" dirty="0">
                <a:latin typeface="Gill Sans"/>
                <a:cs typeface="Arial" pitchFamily="34" charset="0"/>
              </a:rPr>
              <a:t> &amp; </a:t>
            </a:r>
            <a:r>
              <a:rPr lang="es-ES" dirty="0" err="1">
                <a:latin typeface="Gill Sans"/>
                <a:cs typeface="Arial" pitchFamily="34" charset="0"/>
              </a:rPr>
              <a:t>Sons</a:t>
            </a:r>
            <a:r>
              <a:rPr lang="es-ES" dirty="0">
                <a:latin typeface="Gill Sans"/>
                <a:cs typeface="Arial" pitchFamily="34" charset="0"/>
              </a:rPr>
              <a:t>, </a:t>
            </a:r>
            <a:r>
              <a:rPr lang="es-ES" dirty="0" smtClean="0">
                <a:latin typeface="Gill Sans"/>
                <a:cs typeface="Arial" pitchFamily="34" charset="0"/>
              </a:rPr>
              <a:t>2006 </a:t>
            </a:r>
          </a:p>
          <a:p>
            <a:pPr marL="0"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en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 la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biblioteca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</a:endParaRPr>
          </a:p>
          <a:p>
            <a:pPr marL="0" lvl="1"/>
            <a:endParaRPr lang="en-US" dirty="0">
              <a:latin typeface="Gill Sans"/>
              <a:cs typeface="Arial" pitchFamily="34" charset="0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3411" y="5208233"/>
            <a:ext cx="893005" cy="1389119"/>
          </a:xfrm>
          <a:prstGeom prst="rect">
            <a:avLst/>
          </a:prstGeom>
        </p:spPr>
      </p:pic>
      <p:sp>
        <p:nvSpPr>
          <p:cNvPr id="14" name="Rectangle 9"/>
          <p:cNvSpPr/>
          <p:nvPr/>
        </p:nvSpPr>
        <p:spPr>
          <a:xfrm>
            <a:off x="971600" y="5496265"/>
            <a:ext cx="6248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 smtClean="0">
                <a:latin typeface="Gill Sans"/>
                <a:cs typeface="Arial" pitchFamily="34" charset="0"/>
              </a:rPr>
              <a:t>R. Murray</a:t>
            </a:r>
            <a:r>
              <a:rPr lang="en-US" dirty="0">
                <a:latin typeface="Gill Sans"/>
                <a:cs typeface="Arial" pitchFamily="34" charset="0"/>
              </a:rPr>
              <a:t>, </a:t>
            </a:r>
            <a:r>
              <a:rPr lang="en-US" dirty="0" smtClean="0">
                <a:latin typeface="Gill Sans"/>
                <a:cs typeface="Arial" pitchFamily="34" charset="0"/>
              </a:rPr>
              <a:t>Z. Li</a:t>
            </a:r>
            <a:r>
              <a:rPr lang="en-US" dirty="0">
                <a:latin typeface="Gill Sans"/>
                <a:cs typeface="Arial" pitchFamily="34" charset="0"/>
              </a:rPr>
              <a:t>, </a:t>
            </a:r>
            <a:r>
              <a:rPr lang="en-US" dirty="0" smtClean="0">
                <a:latin typeface="Gill Sans"/>
                <a:cs typeface="Arial" pitchFamily="34" charset="0"/>
              </a:rPr>
              <a:t>S. </a:t>
            </a:r>
            <a:r>
              <a:rPr lang="en-US" dirty="0" err="1" smtClean="0">
                <a:latin typeface="Gill Sans"/>
                <a:cs typeface="Arial" pitchFamily="34" charset="0"/>
              </a:rPr>
              <a:t>Sastry</a:t>
            </a:r>
            <a:r>
              <a:rPr lang="en-US" dirty="0" smtClean="0">
                <a:latin typeface="Gill Sans"/>
                <a:cs typeface="Arial" pitchFamily="34" charset="0"/>
              </a:rPr>
              <a:t>.</a:t>
            </a:r>
            <a:r>
              <a:rPr lang="en-US" dirty="0">
                <a:latin typeface="Gill Sans"/>
                <a:cs typeface="Arial" pitchFamily="34" charset="0"/>
              </a:rPr>
              <a:t> </a:t>
            </a:r>
            <a:r>
              <a:rPr lang="en-US" b="1" i="1" dirty="0">
                <a:latin typeface="Gill Sans"/>
                <a:cs typeface="Arial" pitchFamily="34" charset="0"/>
              </a:rPr>
              <a:t>A </a:t>
            </a:r>
            <a:r>
              <a:rPr lang="en-US" b="1" i="1" dirty="0" smtClean="0">
                <a:latin typeface="Gill Sans"/>
                <a:cs typeface="Arial" pitchFamily="34" charset="0"/>
              </a:rPr>
              <a:t>Mathematical Introduction </a:t>
            </a:r>
            <a:r>
              <a:rPr lang="en-US" b="1" i="1" dirty="0">
                <a:latin typeface="Gill Sans"/>
                <a:cs typeface="Arial" pitchFamily="34" charset="0"/>
              </a:rPr>
              <a:t>to </a:t>
            </a:r>
            <a:r>
              <a:rPr lang="en-US" b="1" i="1" dirty="0" smtClean="0">
                <a:latin typeface="Gill Sans"/>
                <a:cs typeface="Arial" pitchFamily="34" charset="0"/>
              </a:rPr>
              <a:t>Robotic Manipulation</a:t>
            </a:r>
            <a:r>
              <a:rPr lang="en-US" i="1" dirty="0" smtClean="0">
                <a:latin typeface="Gill Sans"/>
                <a:cs typeface="Arial" pitchFamily="34" charset="0"/>
              </a:rPr>
              <a:t>,</a:t>
            </a:r>
            <a:r>
              <a:rPr lang="en-US" dirty="0" smtClean="0">
                <a:latin typeface="Gill Sans"/>
                <a:cs typeface="Arial" pitchFamily="34" charset="0"/>
              </a:rPr>
              <a:t> </a:t>
            </a:r>
            <a:r>
              <a:rPr lang="en-US" dirty="0">
                <a:latin typeface="Gill Sans"/>
                <a:cs typeface="Arial" pitchFamily="34" charset="0"/>
              </a:rPr>
              <a:t>CRC </a:t>
            </a:r>
            <a:r>
              <a:rPr lang="en-US" dirty="0" smtClean="0">
                <a:latin typeface="Gill Sans"/>
                <a:cs typeface="Arial" pitchFamily="34" charset="0"/>
              </a:rPr>
              <a:t>Press</a:t>
            </a:r>
            <a:r>
              <a:rPr lang="en-US" dirty="0">
                <a:latin typeface="Gill Sans"/>
                <a:cs typeface="Arial" pitchFamily="34" charset="0"/>
              </a:rPr>
              <a:t>, </a:t>
            </a:r>
            <a:r>
              <a:rPr lang="en-US" dirty="0" smtClean="0">
                <a:latin typeface="Gill Sans"/>
                <a:cs typeface="Arial" pitchFamily="34" charset="0"/>
              </a:rPr>
              <a:t>1994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disponible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en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http://www.cds.caltech.edu/~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murray/books/MLS/pdf/mls94-complete.pdf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  <a:cs typeface="Arial" pitchFamily="34" charset="0"/>
              </a:rPr>
              <a:t>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ill San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1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Fundamentos de Robótica (2017-1)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8985" y="1628800"/>
            <a:ext cx="7165343" cy="511256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s-PE" dirty="0" smtClean="0"/>
              <a:t>Aplicaciones básicas en </a:t>
            </a:r>
            <a:r>
              <a:rPr lang="es-PE" dirty="0" err="1" smtClean="0"/>
              <a:t>Matlab</a:t>
            </a:r>
            <a:endParaRPr lang="es-PE" dirty="0" smtClean="0"/>
          </a:p>
          <a:p>
            <a:pPr>
              <a:spcAft>
                <a:spcPts val="600"/>
              </a:spcAft>
            </a:pPr>
            <a:r>
              <a:rPr lang="es-PE" dirty="0" smtClean="0"/>
              <a:t>Aplicaciones específicas en ROS </a:t>
            </a: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(Robot </a:t>
            </a:r>
            <a:r>
              <a:rPr lang="es-P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Operating</a:t>
            </a: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P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Sysem</a:t>
            </a:r>
            <a:r>
              <a:rPr lang="es-P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s-PE" dirty="0" smtClean="0"/>
              <a:t>en C/C++ y </a:t>
            </a:r>
            <a:r>
              <a:rPr lang="es-PE" dirty="0" err="1" smtClean="0"/>
              <a:t>Python</a:t>
            </a:r>
            <a:endParaRPr lang="es-PE" dirty="0" smtClean="0"/>
          </a:p>
          <a:p>
            <a:pPr>
              <a:spcAft>
                <a:spcPts val="600"/>
              </a:spcAft>
            </a:pPr>
            <a:r>
              <a:rPr lang="es-PE" dirty="0" smtClean="0"/>
              <a:t>Visualizaciones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Rviz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s-PE" dirty="0" smtClean="0"/>
              <a:t>, simulaciones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s-P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Gazebo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r>
              <a:rPr lang="es-PE" dirty="0" smtClean="0"/>
              <a:t>y uso de robots reales </a:t>
            </a:r>
            <a:r>
              <a:rPr lang="es-P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(NAO, Qbot2)</a:t>
            </a:r>
            <a:endParaRPr lang="es-P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endParaRPr lang="es-PE" dirty="0"/>
          </a:p>
          <a:p>
            <a:pPr>
              <a:spcAft>
                <a:spcPts val="600"/>
              </a:spcAft>
            </a:pPr>
            <a:endParaRPr lang="es-PE" dirty="0" smtClean="0"/>
          </a:p>
          <a:p>
            <a:pPr>
              <a:spcAft>
                <a:spcPts val="600"/>
              </a:spcAft>
            </a:pPr>
            <a:endParaRPr lang="es-PE" dirty="0"/>
          </a:p>
          <a:p>
            <a:pPr>
              <a:spcAft>
                <a:spcPts val="600"/>
              </a:spcAft>
            </a:pPr>
            <a:endParaRPr lang="es-PE" dirty="0" smtClean="0"/>
          </a:p>
          <a:p>
            <a:pPr>
              <a:spcAft>
                <a:spcPts val="600"/>
              </a:spcAft>
            </a:pPr>
            <a:endParaRPr lang="es-PE" dirty="0"/>
          </a:p>
          <a:p>
            <a:pPr>
              <a:spcAft>
                <a:spcPts val="600"/>
              </a:spcAft>
            </a:pPr>
            <a:r>
              <a:rPr lang="es-PE" dirty="0" smtClean="0"/>
              <a:t>Principalmente uso en Linux: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b="1" dirty="0" smtClean="0"/>
              <a:t>Laboratorio</a:t>
            </a:r>
            <a:endParaRPr lang="es-PE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560457"/>
            <a:ext cx="571580" cy="5144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379" y="2107332"/>
            <a:ext cx="1181077" cy="5295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067" y="3717032"/>
            <a:ext cx="2731831" cy="1761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3755336"/>
            <a:ext cx="2660987" cy="1761896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323528" y="612392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6023" lvl="1" indent="-160010">
              <a:spcBef>
                <a:spcPct val="20000"/>
              </a:spcBef>
              <a:spcAft>
                <a:spcPts val="600"/>
              </a:spcAft>
              <a:buFontTx/>
              <a:buChar char="-"/>
            </a:pPr>
            <a:r>
              <a:rPr lang="es-PE" dirty="0">
                <a:latin typeface="Gill Sans"/>
              </a:rPr>
              <a:t>Recomendable instalar una máquina virtual </a:t>
            </a:r>
            <a:r>
              <a:rPr lang="es-P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(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ej. </a:t>
            </a:r>
            <a:r>
              <a:rPr lang="es-P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virtualbox</a:t>
            </a:r>
            <a:r>
              <a:rPr lang="es-P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"/>
              </a:rPr>
              <a:t>)</a:t>
            </a:r>
            <a:r>
              <a:rPr lang="es-PE" dirty="0" smtClean="0">
                <a:latin typeface="Gill Sans"/>
              </a:rPr>
              <a:t> </a:t>
            </a:r>
            <a:r>
              <a:rPr lang="es-PE" dirty="0">
                <a:latin typeface="Gill Sans"/>
              </a:rPr>
              <a:t>con Linux (Ubuntu)</a:t>
            </a:r>
          </a:p>
        </p:txBody>
      </p:sp>
    </p:spTree>
    <p:extLst>
      <p:ext uri="{BB962C8B-B14F-4D97-AF65-F5344CB8AC3E}">
        <p14:creationId xmlns:p14="http://schemas.microsoft.com/office/powerpoint/2010/main" val="45701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6.2|38.2|18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6.2|38.2|18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3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7|43.7|6.3|2.6|8.5|5.6|39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72.8|21.9|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7.8|35.7|3.7|18.1|13.3|6.3|41.8|4|6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7.9|27.4|36.4|6.1|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9|3.8|2.7|3.8|1.5|3.1|5.7|3.8|6.1|3.5|16.1|2.5|8.4|1.4|1.2|2.4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9|3.8|2.7|3.8|1.5|3.1|5.7|3.8|6.1|3.5|16.1|2.5|8.4|1.4|1.2|2.4|3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9|3.8|2.7|3.8|1.5|3.1|5.7|3.8|6.1|3.5|16.1|2.5|8.4|1.4|1.2|2.4|3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9|3.8|2.7|3.8|1.5|3.1|5.7|3.8|6.1|3.5|16.1|2.5|8.4|1.4|1.2|2.4|3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9|3.8|2.7|3.8|1.5|3.1|5.7|3.8|6.1|3.5|16.1|2.5|8.4|1.4|1.2|2.4|3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9|3.8|2.7|3.8|1.5|3.1|5.7|3.8|6.1|3.5|16.1|2.5|8.4|1.4|1.2|2.4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3.7|20.3|18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16775</TotalTime>
  <Words>2541</Words>
  <Application>Microsoft Office PowerPoint</Application>
  <PresentationFormat>Presentación en pantalla (4:3)</PresentationFormat>
  <Paragraphs>493</Paragraphs>
  <Slides>65</Slides>
  <Notes>19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Tema de Office</vt:lpstr>
      <vt:lpstr>Presentación de PowerPoint</vt:lpstr>
      <vt:lpstr>Fundamentos de Robótica (2017-1)</vt:lpstr>
      <vt:lpstr>Fundamentos de Robótica (2017-1)</vt:lpstr>
      <vt:lpstr>Fundamentos de Robótica (2017-1)</vt:lpstr>
      <vt:lpstr>Fundamentos de Robótica (2017-1)</vt:lpstr>
      <vt:lpstr>Fundamentos de Robótica (2017-1)</vt:lpstr>
      <vt:lpstr>Fundamentos de Robótica (2017-1)</vt:lpstr>
      <vt:lpstr>Fundamentos de Robótica (2017-1)</vt:lpstr>
      <vt:lpstr>Fundamentos de Robótica (2017-1)</vt:lpstr>
      <vt:lpstr>Presentación de PowerPoint</vt:lpstr>
      <vt:lpstr>Presentación de PowerPoint</vt:lpstr>
      <vt:lpstr>Temas</vt:lpstr>
      <vt:lpstr>Presentación de PowerPoint</vt:lpstr>
      <vt:lpstr>Antecedentes</vt:lpstr>
      <vt:lpstr>Antecedentes</vt:lpstr>
      <vt:lpstr>Antecedentes</vt:lpstr>
      <vt:lpstr>Antecedentes</vt:lpstr>
      <vt:lpstr>Antecedentes</vt:lpstr>
      <vt:lpstr>Antecedentes</vt:lpstr>
      <vt:lpstr>Antecedentes</vt:lpstr>
      <vt:lpstr>Antecedentes</vt:lpstr>
      <vt:lpstr>Antecedentes</vt:lpstr>
      <vt:lpstr>Antecedentes</vt:lpstr>
      <vt:lpstr>Antecedentes</vt:lpstr>
      <vt:lpstr>Temas</vt:lpstr>
      <vt:lpstr>Presentación de PowerPoint</vt:lpstr>
      <vt:lpstr>¿Qué es un robot?</vt:lpstr>
      <vt:lpstr>¿Qué es un robot?</vt:lpstr>
      <vt:lpstr>¿Qué es un robot?</vt:lpstr>
      <vt:lpstr>¿Qué es un robot?</vt:lpstr>
      <vt:lpstr>Temas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Tipos de Robots</vt:lpstr>
      <vt:lpstr>Temas</vt:lpstr>
      <vt:lpstr>Presentación de PowerPoint</vt:lpstr>
      <vt:lpstr>Aplicaciones</vt:lpstr>
      <vt:lpstr>Presentación de PowerPoint</vt:lpstr>
      <vt:lpstr>Presentación de PowerPoint</vt:lpstr>
      <vt:lpstr>Aplicaciones</vt:lpstr>
      <vt:lpstr>Aplicaciones</vt:lpstr>
      <vt:lpstr>Aplicaciones</vt:lpstr>
      <vt:lpstr>Temas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Resumen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 la Robótica</dc:title>
  <dc:subject>Curso: Fundamentos de Robótica</dc:subject>
  <dc:creator>Oscar Efrain Ramos Ponce</dc:creator>
  <cp:lastModifiedBy>Oscar Efrain Ramos Ponce</cp:lastModifiedBy>
  <cp:revision>1342</cp:revision>
  <cp:lastPrinted>2016-09-18T22:10:03Z</cp:lastPrinted>
  <dcterms:created xsi:type="dcterms:W3CDTF">2016-08-26T16:08:47Z</dcterms:created>
  <dcterms:modified xsi:type="dcterms:W3CDTF">2017-03-20T23:52:26Z</dcterms:modified>
</cp:coreProperties>
</file>