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68" r:id="rId2"/>
    <p:sldId id="608" r:id="rId3"/>
    <p:sldId id="609" r:id="rId4"/>
    <p:sldId id="610" r:id="rId5"/>
    <p:sldId id="611" r:id="rId6"/>
    <p:sldId id="695" r:id="rId7"/>
    <p:sldId id="612" r:id="rId8"/>
    <p:sldId id="696" r:id="rId9"/>
    <p:sldId id="697" r:id="rId10"/>
    <p:sldId id="699" r:id="rId11"/>
    <p:sldId id="701" r:id="rId12"/>
    <p:sldId id="698" r:id="rId13"/>
    <p:sldId id="717" r:id="rId14"/>
    <p:sldId id="616" r:id="rId15"/>
    <p:sldId id="617" r:id="rId16"/>
    <p:sldId id="618" r:id="rId17"/>
    <p:sldId id="619" r:id="rId18"/>
    <p:sldId id="620" r:id="rId19"/>
    <p:sldId id="702" r:id="rId20"/>
    <p:sldId id="715" r:id="rId21"/>
    <p:sldId id="716" r:id="rId22"/>
    <p:sldId id="703" r:id="rId23"/>
    <p:sldId id="622" r:id="rId24"/>
    <p:sldId id="623" r:id="rId25"/>
    <p:sldId id="624" r:id="rId26"/>
    <p:sldId id="625" r:id="rId27"/>
    <p:sldId id="626" r:id="rId28"/>
    <p:sldId id="705" r:id="rId29"/>
    <p:sldId id="627" r:id="rId30"/>
    <p:sldId id="628" r:id="rId31"/>
    <p:sldId id="629" r:id="rId32"/>
    <p:sldId id="630" r:id="rId33"/>
    <p:sldId id="631" r:id="rId34"/>
    <p:sldId id="632" r:id="rId35"/>
    <p:sldId id="633" r:id="rId36"/>
    <p:sldId id="641" r:id="rId37"/>
    <p:sldId id="642" r:id="rId38"/>
    <p:sldId id="707" r:id="rId39"/>
    <p:sldId id="644" r:id="rId40"/>
    <p:sldId id="645" r:id="rId41"/>
    <p:sldId id="646" r:id="rId42"/>
    <p:sldId id="650" r:id="rId43"/>
    <p:sldId id="647" r:id="rId44"/>
    <p:sldId id="648" r:id="rId45"/>
    <p:sldId id="651" r:id="rId46"/>
    <p:sldId id="652" r:id="rId47"/>
    <p:sldId id="653" r:id="rId48"/>
    <p:sldId id="654" r:id="rId49"/>
    <p:sldId id="655" r:id="rId50"/>
    <p:sldId id="656" r:id="rId51"/>
    <p:sldId id="657" r:id="rId52"/>
    <p:sldId id="658" r:id="rId53"/>
    <p:sldId id="659" r:id="rId54"/>
    <p:sldId id="660" r:id="rId55"/>
    <p:sldId id="661" r:id="rId56"/>
    <p:sldId id="662" r:id="rId57"/>
    <p:sldId id="663" r:id="rId58"/>
    <p:sldId id="664" r:id="rId59"/>
    <p:sldId id="718" r:id="rId60"/>
    <p:sldId id="719" r:id="rId61"/>
    <p:sldId id="720" r:id="rId62"/>
    <p:sldId id="721" r:id="rId63"/>
    <p:sldId id="722" r:id="rId64"/>
    <p:sldId id="666" r:id="rId65"/>
    <p:sldId id="667" r:id="rId66"/>
    <p:sldId id="668" r:id="rId67"/>
    <p:sldId id="723" r:id="rId68"/>
    <p:sldId id="724" r:id="rId69"/>
    <p:sldId id="725" r:id="rId70"/>
    <p:sldId id="726" r:id="rId71"/>
    <p:sldId id="728" r:id="rId72"/>
    <p:sldId id="729" r:id="rId73"/>
    <p:sldId id="731" r:id="rId74"/>
    <p:sldId id="669" r:id="rId75"/>
    <p:sldId id="670" r:id="rId76"/>
    <p:sldId id="671" r:id="rId77"/>
    <p:sldId id="672" r:id="rId78"/>
    <p:sldId id="673" r:id="rId79"/>
    <p:sldId id="674" r:id="rId80"/>
    <p:sldId id="675" r:id="rId81"/>
    <p:sldId id="676" r:id="rId82"/>
    <p:sldId id="677" r:id="rId83"/>
    <p:sldId id="678" r:id="rId84"/>
    <p:sldId id="679" r:id="rId85"/>
    <p:sldId id="680" r:id="rId86"/>
    <p:sldId id="681" r:id="rId87"/>
    <p:sldId id="682" r:id="rId88"/>
    <p:sldId id="732" r:id="rId89"/>
    <p:sldId id="683" r:id="rId90"/>
    <p:sldId id="684" r:id="rId91"/>
    <p:sldId id="685" r:id="rId92"/>
    <p:sldId id="686" r:id="rId93"/>
    <p:sldId id="687" r:id="rId94"/>
    <p:sldId id="688" r:id="rId95"/>
    <p:sldId id="689" r:id="rId96"/>
    <p:sldId id="690" r:id="rId97"/>
    <p:sldId id="691" r:id="rId98"/>
    <p:sldId id="713" r:id="rId99"/>
    <p:sldId id="733" r:id="rId100"/>
    <p:sldId id="734" r:id="rId101"/>
  </p:sldIdLst>
  <p:sldSz cx="9144000" cy="6858000" type="screen4x3"/>
  <p:notesSz cx="7102475" cy="9655175"/>
  <p:defaultTextStyle>
    <a:defPPr>
      <a:defRPr lang="es-PE"/>
    </a:defPPr>
    <a:lvl1pPr marL="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2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1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1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1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1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4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C00CC"/>
    <a:srgbClr val="339966"/>
    <a:srgbClr val="008080"/>
    <a:srgbClr val="00CC66"/>
    <a:srgbClr val="00FF00"/>
    <a:srgbClr val="FF5050"/>
    <a:srgbClr val="B9FFD9"/>
    <a:srgbClr val="9FF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31" autoAdjust="0"/>
    <p:restoredTop sz="99645" autoAdjust="0"/>
  </p:normalViewPr>
  <p:slideViewPr>
    <p:cSldViewPr>
      <p:cViewPr varScale="1">
        <p:scale>
          <a:sx n="70" d="100"/>
          <a:sy n="70" d="100"/>
        </p:scale>
        <p:origin x="-153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wmf"/><Relationship Id="rId2" Type="http://schemas.openxmlformats.org/officeDocument/2006/relationships/image" Target="../media/image180.wmf"/><Relationship Id="rId1" Type="http://schemas.openxmlformats.org/officeDocument/2006/relationships/image" Target="../media/image179.wmf"/><Relationship Id="rId5" Type="http://schemas.openxmlformats.org/officeDocument/2006/relationships/image" Target="../media/image183.wmf"/><Relationship Id="rId4" Type="http://schemas.openxmlformats.org/officeDocument/2006/relationships/image" Target="../media/image18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mf"/><Relationship Id="rId7" Type="http://schemas.openxmlformats.org/officeDocument/2006/relationships/image" Target="../media/image199.wmf"/><Relationship Id="rId2" Type="http://schemas.openxmlformats.org/officeDocument/2006/relationships/image" Target="../media/image194.wmf"/><Relationship Id="rId1" Type="http://schemas.openxmlformats.org/officeDocument/2006/relationships/image" Target="../media/image193.wmf"/><Relationship Id="rId6" Type="http://schemas.openxmlformats.org/officeDocument/2006/relationships/image" Target="../media/image198.wmf"/><Relationship Id="rId5" Type="http://schemas.openxmlformats.org/officeDocument/2006/relationships/image" Target="../media/image197.wmf"/><Relationship Id="rId4" Type="http://schemas.openxmlformats.org/officeDocument/2006/relationships/image" Target="../media/image19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image" Target="../media/image87.wmf"/><Relationship Id="rId7" Type="http://schemas.openxmlformats.org/officeDocument/2006/relationships/image" Target="../media/image91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6" Type="http://schemas.openxmlformats.org/officeDocument/2006/relationships/image" Target="../media/image90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Relationship Id="rId9" Type="http://schemas.openxmlformats.org/officeDocument/2006/relationships/image" Target="../media/image9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image" Target="../media/image109.wmf"/><Relationship Id="rId7" Type="http://schemas.openxmlformats.org/officeDocument/2006/relationships/image" Target="../media/image113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6" Type="http://schemas.openxmlformats.org/officeDocument/2006/relationships/image" Target="../media/image112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image" Target="../media/image145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3" Type="http://schemas.openxmlformats.org/officeDocument/2006/relationships/image" Target="../media/image150.wmf"/><Relationship Id="rId7" Type="http://schemas.openxmlformats.org/officeDocument/2006/relationships/image" Target="../media/image154.wmf"/><Relationship Id="rId2" Type="http://schemas.openxmlformats.org/officeDocument/2006/relationships/image" Target="../media/image149.wmf"/><Relationship Id="rId1" Type="http://schemas.openxmlformats.org/officeDocument/2006/relationships/image" Target="../media/image148.wmf"/><Relationship Id="rId6" Type="http://schemas.openxmlformats.org/officeDocument/2006/relationships/image" Target="../media/image153.wmf"/><Relationship Id="rId5" Type="http://schemas.openxmlformats.org/officeDocument/2006/relationships/image" Target="../media/image152.wmf"/><Relationship Id="rId4" Type="http://schemas.openxmlformats.org/officeDocument/2006/relationships/image" Target="../media/image151.wmf"/><Relationship Id="rId9" Type="http://schemas.openxmlformats.org/officeDocument/2006/relationships/image" Target="../media/image15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4" Type="http://schemas.openxmlformats.org/officeDocument/2006/relationships/image" Target="../media/image1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739" cy="482759"/>
          </a:xfrm>
          <a:prstGeom prst="rect">
            <a:avLst/>
          </a:prstGeom>
        </p:spPr>
        <p:txBody>
          <a:bodyPr vert="horz" lIns="96636" tIns="48320" rIns="96636" bIns="483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1" y="1"/>
            <a:ext cx="3077739" cy="482759"/>
          </a:xfrm>
          <a:prstGeom prst="rect">
            <a:avLst/>
          </a:prstGeom>
        </p:spPr>
        <p:txBody>
          <a:bodyPr vert="horz" lIns="96636" tIns="48320" rIns="96636" bIns="48320" rtlCol="0"/>
          <a:lstStyle>
            <a:lvl1pPr algn="r">
              <a:defRPr sz="1200"/>
            </a:lvl1pPr>
          </a:lstStyle>
          <a:p>
            <a:fld id="{A119CA98-80E7-4C55-A6F8-FA4C36FF62B8}" type="datetimeFigureOut">
              <a:rPr lang="es-PE" smtClean="0"/>
              <a:t>18/04/2017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38238" y="725488"/>
            <a:ext cx="4827587" cy="3619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20" rIns="96636" bIns="483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586209"/>
            <a:ext cx="5681980" cy="4344829"/>
          </a:xfrm>
          <a:prstGeom prst="rect">
            <a:avLst/>
          </a:prstGeom>
        </p:spPr>
        <p:txBody>
          <a:bodyPr vert="horz" lIns="96636" tIns="48320" rIns="96636" bIns="483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170741"/>
            <a:ext cx="3077739" cy="482759"/>
          </a:xfrm>
          <a:prstGeom prst="rect">
            <a:avLst/>
          </a:prstGeom>
        </p:spPr>
        <p:txBody>
          <a:bodyPr vert="horz" lIns="96636" tIns="48320" rIns="96636" bIns="483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1" y="9170741"/>
            <a:ext cx="3077739" cy="482759"/>
          </a:xfrm>
          <a:prstGeom prst="rect">
            <a:avLst/>
          </a:prstGeom>
        </p:spPr>
        <p:txBody>
          <a:bodyPr vert="horz" lIns="96636" tIns="48320" rIns="96636" bIns="48320" rtlCol="0" anchor="b"/>
          <a:lstStyle>
            <a:lvl1pPr algn="r">
              <a:defRPr sz="1200"/>
            </a:lvl1pPr>
          </a:lstStyle>
          <a:p>
            <a:fld id="{8E9D3148-50F2-4479-A497-404B788402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774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4024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8046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52070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36094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20117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04140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88164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72187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2421121"/>
            <a:ext cx="6400800" cy="1752600"/>
          </a:xfrm>
        </p:spPr>
        <p:txBody>
          <a:bodyPr>
            <a:normAutofit/>
          </a:bodyPr>
          <a:lstStyle>
            <a:lvl1pPr marL="0" marR="0" indent="0" algn="ctr" defTabSz="28897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PE" sz="3400" b="1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Gill Sans"/>
                <a:ea typeface="+mn-ea"/>
                <a:cs typeface="+mn-cs"/>
                <a:sym typeface="Gill Sans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PE" noProof="0" smtClean="0"/>
              <a:t>Haga clic para modificar el estilo de título</a:t>
            </a:r>
            <a:endParaRPr lang="es-PE" noProof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0"/>
          </p:nvPr>
        </p:nvSpPr>
        <p:spPr>
          <a:xfrm>
            <a:off x="2438532" y="4170612"/>
            <a:ext cx="4266936" cy="914188"/>
          </a:xfrm>
        </p:spPr>
        <p:txBody>
          <a:bodyPr>
            <a:normAutofit/>
          </a:bodyPr>
          <a:lstStyle>
            <a:lvl1pPr marL="0" marR="0" indent="0" algn="ctr" defTabSz="288978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PE" sz="1700" b="1" i="0" u="none" strike="noStrike" cap="none" spc="0" baseline="0" dirty="0">
                <a:ln>
                  <a:noFill/>
                </a:ln>
                <a:solidFill>
                  <a:srgbClr val="32CCFF"/>
                </a:solidFill>
                <a:uFillTx/>
                <a:latin typeface="Gill Sans"/>
                <a:ea typeface="+mn-ea"/>
                <a:cs typeface="+mn-cs"/>
                <a:sym typeface="Gill Sans"/>
              </a:defRPr>
            </a:lvl1pPr>
          </a:lstStyle>
          <a:p>
            <a:pPr lvl="0"/>
            <a:r>
              <a:rPr lang="es-PE" noProof="0" smtClean="0"/>
              <a:t>Haga clic para modificar el estilo de texto del patrón</a:t>
            </a:r>
            <a:endParaRPr lang="es-PE" noProof="0"/>
          </a:p>
        </p:txBody>
      </p:sp>
      <p:sp>
        <p:nvSpPr>
          <p:cNvPr id="10" name="9 Rectángulo"/>
          <p:cNvSpPr/>
          <p:nvPr userDrawn="1"/>
        </p:nvSpPr>
        <p:spPr>
          <a:xfrm>
            <a:off x="35496" y="44624"/>
            <a:ext cx="1115616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1" name="Picture 2" descr="https://www.utec.edu.pe/sites/default/files/logo_0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1" y="82435"/>
            <a:ext cx="2232248" cy="10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 userDrawn="1"/>
        </p:nvSpPr>
        <p:spPr>
          <a:xfrm>
            <a:off x="5185018" y="245259"/>
            <a:ext cx="3779470" cy="363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59" tIns="42659" rIns="42659" bIns="42659" numCol="1" spcCol="31994" rtlCol="0" anchor="ctr">
            <a:spAutoFit/>
          </a:bodyPr>
          <a:lstStyle/>
          <a:p>
            <a:pPr marL="0" marR="0" indent="0" algn="ctr" defTabSz="4586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PE" sz="1800" b="1" i="0" u="none" strike="noStrike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Gill Sans"/>
                <a:sym typeface="Gill Sans"/>
              </a:rPr>
              <a:t>Fundamentos de Robótica: </a:t>
            </a:r>
            <a:r>
              <a:rPr lang="es-PE" sz="1800" b="1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</a:rPr>
              <a:t>2017-I</a:t>
            </a:r>
            <a:endParaRPr kumimoji="0" lang="es-PE" sz="18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5050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18/04/2017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4282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4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300"/>
            </a:lvl2pPr>
            <a:lvl3pPr marL="914260" indent="0">
              <a:buNone/>
              <a:defRPr sz="1000"/>
            </a:lvl3pPr>
            <a:lvl4pPr marL="1371392" indent="0">
              <a:buNone/>
              <a:defRPr sz="900"/>
            </a:lvl4pPr>
            <a:lvl5pPr marL="1828521" indent="0">
              <a:buNone/>
              <a:defRPr sz="900"/>
            </a:lvl5pPr>
            <a:lvl6pPr marL="2285651" indent="0">
              <a:buNone/>
              <a:defRPr sz="900"/>
            </a:lvl6pPr>
            <a:lvl7pPr marL="2742781" indent="0">
              <a:buNone/>
              <a:defRPr sz="900"/>
            </a:lvl7pPr>
            <a:lvl8pPr marL="3199910" indent="0">
              <a:buNone/>
              <a:defRPr sz="900"/>
            </a:lvl8pPr>
            <a:lvl9pPr marL="365704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18/04/2017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55343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7130" indent="0">
              <a:buNone/>
              <a:defRPr sz="2800"/>
            </a:lvl2pPr>
            <a:lvl3pPr marL="914260" indent="0">
              <a:buNone/>
              <a:defRPr sz="2400"/>
            </a:lvl3pPr>
            <a:lvl4pPr marL="1371392" indent="0">
              <a:buNone/>
              <a:defRPr sz="2000"/>
            </a:lvl4pPr>
            <a:lvl5pPr marL="1828521" indent="0">
              <a:buNone/>
              <a:defRPr sz="2000"/>
            </a:lvl5pPr>
            <a:lvl6pPr marL="2285651" indent="0">
              <a:buNone/>
              <a:defRPr sz="2000"/>
            </a:lvl6pPr>
            <a:lvl7pPr marL="2742781" indent="0">
              <a:buNone/>
              <a:defRPr sz="2000"/>
            </a:lvl7pPr>
            <a:lvl8pPr marL="3199910" indent="0">
              <a:buNone/>
              <a:defRPr sz="2000"/>
            </a:lvl8pPr>
            <a:lvl9pPr marL="365704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300"/>
            </a:lvl2pPr>
            <a:lvl3pPr marL="914260" indent="0">
              <a:buNone/>
              <a:defRPr sz="1000"/>
            </a:lvl3pPr>
            <a:lvl4pPr marL="1371392" indent="0">
              <a:buNone/>
              <a:defRPr sz="900"/>
            </a:lvl4pPr>
            <a:lvl5pPr marL="1828521" indent="0">
              <a:buNone/>
              <a:defRPr sz="900"/>
            </a:lvl5pPr>
            <a:lvl6pPr marL="2285651" indent="0">
              <a:buNone/>
              <a:defRPr sz="900"/>
            </a:lvl6pPr>
            <a:lvl7pPr marL="2742781" indent="0">
              <a:buNone/>
              <a:defRPr sz="900"/>
            </a:lvl7pPr>
            <a:lvl8pPr marL="3199910" indent="0">
              <a:buNone/>
              <a:defRPr sz="900"/>
            </a:lvl8pPr>
            <a:lvl9pPr marL="365704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18/04/2017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7859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18/04/2017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53591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18/04/2017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53249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02704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Gill Sans"/>
              </a:defRPr>
            </a:lvl1pPr>
          </a:lstStyle>
          <a:p>
            <a:r>
              <a:rPr lang="es-PE" noProof="0" smtClean="0"/>
              <a:t>Haga clic para modificar el estilo de título</a:t>
            </a:r>
            <a:endParaRPr lang="es-PE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7270"/>
            <a:ext cx="8229600" cy="5379609"/>
          </a:xfrm>
        </p:spPr>
        <p:txBody>
          <a:bodyPr/>
          <a:lstStyle>
            <a:lvl1pPr marL="196012" indent="-196012">
              <a:defRPr sz="2000">
                <a:latin typeface="Gill Sans"/>
              </a:defRPr>
            </a:lvl1pPr>
            <a:lvl2pPr marL="376023" indent="-160010">
              <a:buFontTx/>
              <a:buChar char="-"/>
              <a:defRPr sz="1800">
                <a:latin typeface="Gill Sans"/>
              </a:defRPr>
            </a:lvl2pPr>
            <a:lvl3pPr marL="598703" indent="-225348">
              <a:defRPr sz="1600">
                <a:latin typeface="Gill Sans"/>
              </a:defRPr>
            </a:lvl3pPr>
            <a:lvl4pPr marL="898722" indent="-228015">
              <a:defRPr sz="1500">
                <a:latin typeface="Gill Sans"/>
              </a:defRPr>
            </a:lvl4pPr>
            <a:lvl5pPr marL="1129403" indent="-228015">
              <a:defRPr sz="1500">
                <a:latin typeface="Gill Sans"/>
              </a:defRPr>
            </a:lvl5pPr>
          </a:lstStyle>
          <a:p>
            <a:pPr lvl="0"/>
            <a:r>
              <a:rPr lang="es-PE" noProof="0" smtClean="0"/>
              <a:t>Haga clic para modificar el estilo de texto del patrón</a:t>
            </a:r>
          </a:p>
          <a:p>
            <a:pPr lvl="1"/>
            <a:r>
              <a:rPr lang="es-PE" noProof="0" smtClean="0"/>
              <a:t>Segundo nivel</a:t>
            </a:r>
          </a:p>
          <a:p>
            <a:pPr lvl="2"/>
            <a:r>
              <a:rPr lang="es-PE" noProof="0" smtClean="0"/>
              <a:t>Tercer nivel</a:t>
            </a:r>
          </a:p>
          <a:p>
            <a:pPr lvl="3"/>
            <a:r>
              <a:rPr lang="es-PE" noProof="0" smtClean="0"/>
              <a:t>Cuarto nivel</a:t>
            </a:r>
          </a:p>
          <a:p>
            <a:pPr lvl="4"/>
            <a:r>
              <a:rPr lang="es-PE" noProof="0" smtClean="0"/>
              <a:t>Quinto nivel</a:t>
            </a:r>
            <a:endParaRPr lang="es-PE" noProof="0"/>
          </a:p>
        </p:txBody>
      </p:sp>
      <p:sp>
        <p:nvSpPr>
          <p:cNvPr id="4" name="3 CuadroTexto"/>
          <p:cNvSpPr txBox="1"/>
          <p:nvPr userDrawn="1"/>
        </p:nvSpPr>
        <p:spPr>
          <a:xfrm>
            <a:off x="8775498" y="6612730"/>
            <a:ext cx="381096" cy="231424"/>
          </a:xfrm>
          <a:prstGeom prst="rect">
            <a:avLst/>
          </a:prstGeom>
          <a:noFill/>
        </p:spPr>
        <p:txBody>
          <a:bodyPr vert="horz" wrap="none" lIns="76786" tIns="38393" rIns="76786" bIns="38393" rtlCol="0" anchor="ctr">
            <a:spAutoFit/>
          </a:bodyPr>
          <a:lstStyle>
            <a:defPPr>
              <a:defRPr lang="es-PE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defRPr>
            </a:lvl1pPr>
          </a:lstStyle>
          <a:p>
            <a:pPr lvl="0"/>
            <a:fld id="{ADA18250-E8FE-4F7D-9CE3-51BFBEDA57E3}" type="slidenum">
              <a:rPr lang="es-PE" smtClean="0"/>
              <a:pPr lvl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0621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>
            <a:normAutofit/>
          </a:bodyPr>
          <a:lstStyle>
            <a:lvl1pPr>
              <a:defRPr sz="2800">
                <a:latin typeface="Gill Sans"/>
              </a:defRPr>
            </a:lvl1pPr>
          </a:lstStyle>
          <a:p>
            <a:r>
              <a:rPr lang="es-PE" noProof="0" dirty="0" smtClean="0"/>
              <a:t>Haga clic para modificar el estilo de título</a:t>
            </a:r>
            <a:endParaRPr lang="es-PE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4" y="1629218"/>
            <a:ext cx="8426033" cy="4947661"/>
          </a:xfrm>
        </p:spPr>
        <p:txBody>
          <a:bodyPr/>
          <a:lstStyle>
            <a:lvl1pPr marL="196012" indent="-196012">
              <a:defRPr sz="2000">
                <a:latin typeface="Gill Sans"/>
              </a:defRPr>
            </a:lvl1pPr>
            <a:lvl2pPr marL="376023" indent="-160010">
              <a:buFontTx/>
              <a:buChar char="-"/>
              <a:defRPr sz="1800">
                <a:latin typeface="Gill Sans"/>
              </a:defRPr>
            </a:lvl2pPr>
            <a:lvl3pPr marL="598703" indent="-225348">
              <a:defRPr sz="1600">
                <a:latin typeface="Gill Sans"/>
              </a:defRPr>
            </a:lvl3pPr>
            <a:lvl4pPr marL="898722" indent="-228015">
              <a:defRPr sz="1500">
                <a:latin typeface="Gill Sans"/>
              </a:defRPr>
            </a:lvl4pPr>
            <a:lvl5pPr marL="1129403" indent="-228015">
              <a:defRPr sz="1500">
                <a:latin typeface="Gill Sans"/>
              </a:defRPr>
            </a:lvl5pPr>
          </a:lstStyle>
          <a:p>
            <a:pPr lvl="0"/>
            <a:r>
              <a:rPr lang="es-PE" noProof="0" smtClean="0"/>
              <a:t>Haga clic para modificar el estilo de texto del patrón</a:t>
            </a:r>
          </a:p>
          <a:p>
            <a:pPr lvl="1"/>
            <a:r>
              <a:rPr lang="es-PE" noProof="0" smtClean="0"/>
              <a:t>Segundo nivel</a:t>
            </a:r>
          </a:p>
          <a:p>
            <a:pPr lvl="2"/>
            <a:r>
              <a:rPr lang="es-PE" noProof="0" smtClean="0"/>
              <a:t>Tercer nivel</a:t>
            </a:r>
          </a:p>
          <a:p>
            <a:pPr lvl="3"/>
            <a:r>
              <a:rPr lang="es-PE" noProof="0" smtClean="0"/>
              <a:t>Cuarto nivel</a:t>
            </a:r>
          </a:p>
          <a:p>
            <a:pPr lvl="4"/>
            <a:r>
              <a:rPr lang="es-PE" noProof="0" smtClean="0"/>
              <a:t>Quinto nivel</a:t>
            </a:r>
            <a:endParaRPr lang="es-PE" noProof="0"/>
          </a:p>
        </p:txBody>
      </p:sp>
      <p:sp>
        <p:nvSpPr>
          <p:cNvPr id="4" name="3 CuadroTexto"/>
          <p:cNvSpPr txBox="1"/>
          <p:nvPr userDrawn="1"/>
        </p:nvSpPr>
        <p:spPr>
          <a:xfrm>
            <a:off x="8775498" y="6612730"/>
            <a:ext cx="381096" cy="231424"/>
          </a:xfrm>
          <a:prstGeom prst="rect">
            <a:avLst/>
          </a:prstGeom>
          <a:noFill/>
        </p:spPr>
        <p:txBody>
          <a:bodyPr vert="horz" wrap="none" lIns="76786" tIns="38393" rIns="76786" bIns="38393" rtlCol="0" anchor="ctr">
            <a:spAutoFit/>
          </a:bodyPr>
          <a:lstStyle>
            <a:defPPr>
              <a:defRPr lang="es-PE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defRPr>
            </a:lvl1pPr>
          </a:lstStyle>
          <a:p>
            <a:pPr lvl="0"/>
            <a:fld id="{ADA18250-E8FE-4F7D-9CE3-51BFBEDA57E3}" type="slidenum">
              <a:rPr lang="es-PE" smtClean="0"/>
              <a:pPr lvl="0"/>
              <a:t>‹Nº›</a:t>
            </a:fld>
            <a:endParaRPr lang="es-PE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0"/>
          </p:nvPr>
        </p:nvSpPr>
        <p:spPr>
          <a:xfrm>
            <a:off x="1682303" y="909305"/>
            <a:ext cx="5779394" cy="503939"/>
          </a:xfrm>
        </p:spPr>
        <p:txBody>
          <a:bodyPr>
            <a:noAutofit/>
          </a:bodyPr>
          <a:lstStyle>
            <a:lvl1pPr marL="0" indent="0" algn="ctr" defTabSz="384024" rtl="0" eaLnBrk="1" latinLnBrk="0" hangingPunct="1">
              <a:spcBef>
                <a:spcPts val="1008"/>
              </a:spcBef>
              <a:buNone/>
              <a:defRPr lang="es-PE" sz="2000" b="1" kern="1200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/>
            <a:r>
              <a:rPr lang="es-PE" noProof="0" dirty="0" smtClean="0"/>
              <a:t>Haga clic para modificar el estilo de texto</a:t>
            </a:r>
            <a:endParaRPr lang="es-PE" noProof="0" dirty="0"/>
          </a:p>
        </p:txBody>
      </p:sp>
    </p:spTree>
    <p:extLst>
      <p:ext uri="{BB962C8B-B14F-4D97-AF65-F5344CB8AC3E}">
        <p14:creationId xmlns:p14="http://schemas.microsoft.com/office/powerpoint/2010/main" val="3556399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>
            <a:normAutofit/>
          </a:bodyPr>
          <a:lstStyle>
            <a:lvl1pPr>
              <a:defRPr sz="2800">
                <a:latin typeface="Gill Sans"/>
              </a:defRPr>
            </a:lvl1pPr>
          </a:lstStyle>
          <a:p>
            <a:r>
              <a:rPr lang="es-PE" noProof="0" smtClean="0"/>
              <a:t>Haga clic para modificar el estilo de título</a:t>
            </a:r>
            <a:endParaRPr lang="es-PE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4" y="1629218"/>
            <a:ext cx="8426033" cy="4947661"/>
          </a:xfrm>
        </p:spPr>
        <p:txBody>
          <a:bodyPr/>
          <a:lstStyle>
            <a:lvl1pPr marL="224014" marR="0" indent="-224014" algn="l" defTabSz="288978" rtl="0" fontAlgn="auto" latinLnBrk="0" hangingPunct="0">
              <a:lnSpc>
                <a:spcPct val="100000"/>
              </a:lnSpc>
              <a:spcBef>
                <a:spcPts val="1852"/>
              </a:spcBef>
              <a:spcAft>
                <a:spcPts val="0"/>
              </a:spcAft>
              <a:buClrTx/>
              <a:buSzPct val="110000"/>
              <a:buFontTx/>
              <a:buChar char="•"/>
              <a:tabLst/>
              <a:defRPr kumimoji="0" lang="es-ES" sz="200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ill Sans"/>
                <a:ea typeface="+mn-ea"/>
                <a:cs typeface="+mn-cs"/>
                <a:sym typeface="Gill Sans"/>
              </a:defRPr>
            </a:lvl1pPr>
            <a:lvl2pPr marL="530699" indent="-225348">
              <a:buFontTx/>
              <a:buChar char="-"/>
              <a:defRPr sz="1800">
                <a:latin typeface="Gill Sans"/>
              </a:defRPr>
            </a:lvl2pPr>
            <a:lvl3pPr marL="757379" indent="-158677">
              <a:tabLst/>
              <a:defRPr sz="1600">
                <a:latin typeface="Gill Sans"/>
              </a:defRPr>
            </a:lvl3pPr>
            <a:lvl4pPr marL="1050731" indent="-226681" defTabSz="1050731">
              <a:tabLst/>
              <a:defRPr sz="1500">
                <a:latin typeface="Gill Sans"/>
              </a:defRPr>
            </a:lvl4pPr>
            <a:lvl5pPr marL="1129403" indent="-228015">
              <a:tabLst>
                <a:tab pos="824050" algn="l"/>
              </a:tabLst>
              <a:defRPr sz="1500">
                <a:latin typeface="Gill Sans"/>
              </a:defRPr>
            </a:lvl5pPr>
          </a:lstStyle>
          <a:p>
            <a:pPr lvl="0"/>
            <a:r>
              <a:rPr lang="es-PE" noProof="0" dirty="0" smtClean="0"/>
              <a:t>Haga clic para modificar el estilo de texto del patrón</a:t>
            </a:r>
          </a:p>
          <a:p>
            <a:pPr lvl="1"/>
            <a:r>
              <a:rPr lang="es-PE" noProof="0" dirty="0" smtClean="0"/>
              <a:t>Segundo nivel</a:t>
            </a:r>
          </a:p>
          <a:p>
            <a:pPr lvl="2"/>
            <a:r>
              <a:rPr lang="es-PE" noProof="0" dirty="0" smtClean="0"/>
              <a:t>Tercer nivel</a:t>
            </a:r>
          </a:p>
          <a:p>
            <a:pPr lvl="3"/>
            <a:r>
              <a:rPr lang="es-PE" noProof="0" dirty="0" smtClean="0"/>
              <a:t>Cuarto nivel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0"/>
          </p:nvPr>
        </p:nvSpPr>
        <p:spPr>
          <a:xfrm>
            <a:off x="1682303" y="909305"/>
            <a:ext cx="5779394" cy="503939"/>
          </a:xfrm>
        </p:spPr>
        <p:txBody>
          <a:bodyPr>
            <a:noAutofit/>
          </a:bodyPr>
          <a:lstStyle>
            <a:lvl1pPr marL="0" indent="0" algn="ctr" defTabSz="384024" rtl="0" eaLnBrk="1" latinLnBrk="0" hangingPunct="1">
              <a:spcBef>
                <a:spcPts val="1008"/>
              </a:spcBef>
              <a:buNone/>
              <a:defRPr lang="es-PE" sz="2000" b="1" kern="1200" baseline="0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/>
            <a:r>
              <a:rPr lang="es-PE" noProof="0" dirty="0" smtClean="0"/>
              <a:t>Haga clic para modificar el estilo de texto</a:t>
            </a:r>
            <a:endParaRPr lang="es-PE" noProof="0" dirty="0"/>
          </a:p>
        </p:txBody>
      </p:sp>
      <p:sp>
        <p:nvSpPr>
          <p:cNvPr id="7" name="6 CuadroTexto"/>
          <p:cNvSpPr txBox="1"/>
          <p:nvPr userDrawn="1"/>
        </p:nvSpPr>
        <p:spPr>
          <a:xfrm>
            <a:off x="8775498" y="6612730"/>
            <a:ext cx="381096" cy="231424"/>
          </a:xfrm>
          <a:prstGeom prst="rect">
            <a:avLst/>
          </a:prstGeom>
          <a:noFill/>
        </p:spPr>
        <p:txBody>
          <a:bodyPr vert="horz" wrap="none" lIns="76786" tIns="38393" rIns="76786" bIns="38393" rtlCol="0" anchor="ctr">
            <a:spAutoFit/>
          </a:bodyPr>
          <a:lstStyle>
            <a:defPPr>
              <a:defRPr lang="es-PE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defRPr>
            </a:lvl1pPr>
          </a:lstStyle>
          <a:p>
            <a:pPr lvl="0"/>
            <a:fld id="{ADA18250-E8FE-4F7D-9CE3-51BFBEDA57E3}" type="slidenum">
              <a:rPr lang="es-PE" smtClean="0"/>
              <a:pPr lvl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6624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77357"/>
            <a:ext cx="8229600" cy="706657"/>
          </a:xfrm>
        </p:spPr>
        <p:txBody>
          <a:bodyPr>
            <a:noAutofit/>
          </a:bodyPr>
          <a:lstStyle>
            <a:lvl1pPr marL="0" marR="0" indent="0" algn="ctr" defTabSz="28897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PE" sz="2800" b="1" i="0" u="none" strike="noStrike" cap="none" spc="0" baseline="0" dirty="0">
                <a:ln>
                  <a:noFill/>
                </a:ln>
                <a:solidFill>
                  <a:srgbClr val="B51A00"/>
                </a:solidFill>
                <a:uFillTx/>
                <a:latin typeface="Gill Sans"/>
                <a:ea typeface="+mn-ea"/>
                <a:cs typeface="+mn-cs"/>
                <a:sym typeface="Gill Sans"/>
              </a:defRPr>
            </a:lvl1pPr>
          </a:lstStyle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4" y="1629218"/>
            <a:ext cx="8426033" cy="4947661"/>
          </a:xfrm>
        </p:spPr>
        <p:txBody>
          <a:bodyPr/>
          <a:lstStyle>
            <a:lvl1pPr marL="353355" marR="0" indent="-353355" algn="l" defTabSz="231182" rtl="0" fontAlgn="auto" latinLnBrk="0" hangingPunc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 lang="es-ES" sz="2400" b="0" i="0" u="none" strike="noStrike" cap="none" spc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uFillTx/>
                <a:latin typeface="Gill Sans"/>
                <a:ea typeface="+mn-ea"/>
                <a:cs typeface="+mn-cs"/>
                <a:sym typeface="Gill Sans"/>
              </a:defRPr>
            </a:lvl1pPr>
            <a:lvl2pPr marL="530699" indent="-225348">
              <a:buFontTx/>
              <a:buChar char="-"/>
              <a:defRPr sz="1500">
                <a:latin typeface="Gill Sans"/>
              </a:defRPr>
            </a:lvl2pPr>
            <a:lvl3pPr marL="757379" indent="-158677">
              <a:tabLst/>
              <a:defRPr sz="1500">
                <a:latin typeface="Gill Sans"/>
              </a:defRPr>
            </a:lvl3pPr>
            <a:lvl4pPr marL="1050731" indent="-226681" defTabSz="1050731">
              <a:tabLst/>
              <a:defRPr sz="1500">
                <a:latin typeface="Gill Sans"/>
              </a:defRPr>
            </a:lvl4pPr>
            <a:lvl5pPr marL="1129403" indent="-228015">
              <a:tabLst>
                <a:tab pos="824050" algn="l"/>
              </a:tabLst>
              <a:defRPr sz="1500">
                <a:latin typeface="Gill Sans"/>
              </a:defRPr>
            </a:lvl5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</p:txBody>
      </p:sp>
      <p:sp>
        <p:nvSpPr>
          <p:cNvPr id="5" name="4 CuadroTexto"/>
          <p:cNvSpPr txBox="1"/>
          <p:nvPr userDrawn="1"/>
        </p:nvSpPr>
        <p:spPr>
          <a:xfrm>
            <a:off x="8775498" y="6612730"/>
            <a:ext cx="381096" cy="231424"/>
          </a:xfrm>
          <a:prstGeom prst="rect">
            <a:avLst/>
          </a:prstGeom>
          <a:noFill/>
        </p:spPr>
        <p:txBody>
          <a:bodyPr vert="horz" wrap="none" lIns="76786" tIns="38393" rIns="76786" bIns="38393" rtlCol="0" anchor="ctr">
            <a:spAutoFit/>
          </a:bodyPr>
          <a:lstStyle>
            <a:defPPr>
              <a:defRPr lang="es-PE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defRPr>
            </a:lvl1pPr>
          </a:lstStyle>
          <a:p>
            <a:pPr lvl="0"/>
            <a:fld id="{ADA18250-E8FE-4F7D-9CE3-51BFBEDA57E3}" type="slidenum">
              <a:rPr lang="es-PE" smtClean="0"/>
              <a:pPr lvl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4543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18/04/2017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57697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204"/>
            <a:ext cx="4038600" cy="4525963"/>
          </a:xfrm>
        </p:spPr>
        <p:txBody>
          <a:bodyPr/>
          <a:lstStyle>
            <a:lvl1pPr>
              <a:defRPr sz="2800">
                <a:latin typeface="Gill Sans"/>
              </a:defRPr>
            </a:lvl1pPr>
            <a:lvl2pPr>
              <a:defRPr sz="2400">
                <a:latin typeface="Gill Sans"/>
              </a:defRPr>
            </a:lvl2pPr>
            <a:lvl3pPr>
              <a:defRPr sz="2000">
                <a:latin typeface="Gill Sans"/>
              </a:defRPr>
            </a:lvl3pPr>
            <a:lvl4pPr>
              <a:defRPr sz="1800">
                <a:latin typeface="Gill Sans"/>
              </a:defRPr>
            </a:lvl4pPr>
            <a:lvl5pPr>
              <a:defRPr sz="1800">
                <a:latin typeface="Gill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ill Sans"/>
              </a:defRPr>
            </a:lvl1pPr>
            <a:lvl2pPr>
              <a:defRPr sz="2400">
                <a:latin typeface="Gill Sans"/>
              </a:defRPr>
            </a:lvl2pPr>
            <a:lvl3pPr>
              <a:defRPr sz="2000">
                <a:latin typeface="Gill Sans"/>
              </a:defRPr>
            </a:lvl3pPr>
            <a:lvl4pPr>
              <a:defRPr sz="1800">
                <a:latin typeface="Gill Sans"/>
              </a:defRPr>
            </a:lvl4pPr>
            <a:lvl5pPr>
              <a:defRPr sz="1800">
                <a:latin typeface="Gill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18/04/2017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507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1" indent="0">
              <a:buNone/>
              <a:defRPr sz="1600" b="1"/>
            </a:lvl5pPr>
            <a:lvl6pPr marL="2285651" indent="0">
              <a:buNone/>
              <a:defRPr sz="1600" b="1"/>
            </a:lvl6pPr>
            <a:lvl7pPr marL="2742781" indent="0">
              <a:buNone/>
              <a:defRPr sz="1600" b="1"/>
            </a:lvl7pPr>
            <a:lvl8pPr marL="3199910" indent="0">
              <a:buNone/>
              <a:defRPr sz="1600" b="1"/>
            </a:lvl8pPr>
            <a:lvl9pPr marL="365704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1" indent="0">
              <a:buNone/>
              <a:defRPr sz="1600" b="1"/>
            </a:lvl5pPr>
            <a:lvl6pPr marL="2285651" indent="0">
              <a:buNone/>
              <a:defRPr sz="1600" b="1"/>
            </a:lvl6pPr>
            <a:lvl7pPr marL="2742781" indent="0">
              <a:buNone/>
              <a:defRPr sz="1600" b="1"/>
            </a:lvl7pPr>
            <a:lvl8pPr marL="3199910" indent="0">
              <a:buNone/>
              <a:defRPr sz="1600" b="1"/>
            </a:lvl8pPr>
            <a:lvl9pPr marL="365704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8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18/04/2017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189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18/04/2017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25900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97270"/>
            <a:ext cx="8229600" cy="5183375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Tercer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3"/>
            <a:r>
              <a:rPr lang="en-US" noProof="0" dirty="0" smtClean="0"/>
              <a:t>Cuarto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4"/>
            <a:r>
              <a:rPr lang="en-US" noProof="0" dirty="0" smtClean="0"/>
              <a:t>Quinto </a:t>
            </a:r>
            <a:r>
              <a:rPr lang="en-US" noProof="0" dirty="0" err="1" smtClean="0"/>
              <a:t>nivel</a:t>
            </a:r>
            <a:endParaRPr lang="en-US" noProof="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F434F-6140-4586-AEF3-6DA1AFE3A4D1}" type="datetimeFigureOut">
              <a:rPr lang="es-PE" smtClean="0"/>
              <a:t>18/04/2017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  <p:pic>
        <p:nvPicPr>
          <p:cNvPr id="8" name="droppedImage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844914" y="6503672"/>
            <a:ext cx="1318194" cy="380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 descr="https://www.utec.edu.pe/sites/default/files/logo_0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" y="116054"/>
            <a:ext cx="1070842" cy="50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8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0" marR="0" indent="0" algn="ctr" defTabSz="288978" rtl="0" eaLnBrk="1" fontAlgn="auto" latinLnBrk="0" hangingPunct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s-PE" sz="2700" b="1" i="0" u="none" strike="noStrike" kern="1200" cap="none" spc="0" normalizeH="0" baseline="0" dirty="0">
          <a:ln>
            <a:noFill/>
          </a:ln>
          <a:solidFill>
            <a:srgbClr val="005A9E"/>
          </a:solidFill>
          <a:effectLst/>
          <a:uFillTx/>
          <a:latin typeface="+mn-lt"/>
          <a:ea typeface="+mn-ea"/>
          <a:cs typeface="+mn-cs"/>
          <a:sym typeface="Gill Sans"/>
        </a:defRPr>
      </a:lvl1pPr>
    </p:titleStyle>
    <p:bodyStyle>
      <a:lvl1pPr marL="342848" indent="-342848" algn="l" defTabSz="914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9142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5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6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5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4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2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80.gif"/><Relationship Id="rId7" Type="http://schemas.openxmlformats.org/officeDocument/2006/relationships/oleObject" Target="../embeddings/oleObject2.bin"/><Relationship Id="rId12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wmf"/><Relationship Id="rId11" Type="http://schemas.openxmlformats.org/officeDocument/2006/relationships/image" Target="../media/image8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9.wmf"/><Relationship Id="rId4" Type="http://schemas.openxmlformats.org/officeDocument/2006/relationships/image" Target="../media/image60.png"/><Relationship Id="rId9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89.wmf"/><Relationship Id="rId18" Type="http://schemas.openxmlformats.org/officeDocument/2006/relationships/oleObject" Target="../embeddings/oleObject11.bin"/><Relationship Id="rId3" Type="http://schemas.openxmlformats.org/officeDocument/2006/relationships/image" Target="../media/image94.png"/><Relationship Id="rId21" Type="http://schemas.openxmlformats.org/officeDocument/2006/relationships/image" Target="../media/image93.wmf"/><Relationship Id="rId7" Type="http://schemas.openxmlformats.org/officeDocument/2006/relationships/image" Target="../media/image86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88.wmf"/><Relationship Id="rId5" Type="http://schemas.openxmlformats.org/officeDocument/2006/relationships/image" Target="../media/image85.wmf"/><Relationship Id="rId15" Type="http://schemas.openxmlformats.org/officeDocument/2006/relationships/image" Target="../media/image90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92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87.wmf"/><Relationship Id="rId14" Type="http://schemas.openxmlformats.org/officeDocument/2006/relationships/oleObject" Target="../embeddings/oleObject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oramos\Google%20Drive\videos\Rob&#243;tica\Components%20of%20a%20Robot\Inside%20Axis%204,5&amp;6%20of%20KUKA%20KR5%20Robot_trim0.mov" TargetMode="External"/><Relationship Id="rId1" Type="http://schemas.microsoft.com/office/2007/relationships/media" Target="file:///C:\Users\oramos\Google%20Drive\videos\Rob&#243;tica\Components%20of%20a%20Robot\Inside%20Axis%204,5&amp;6%20of%20KUKA%20KR5%20Robot_trim0.mov" TargetMode="External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00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oramos\Google%20Drive\videos\Rob&#243;tica\Components%20of%20a%20Robot\Harmonic%20drives.mp4" TargetMode="External"/><Relationship Id="rId1" Type="http://schemas.microsoft.com/office/2007/relationships/media" Target="file:///C:\Users\oramos\Google%20Drive\videos\Rob&#243;tica\Components%20of%20a%20Robot\Harmonic%20drives.mp4" TargetMode="External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111.wmf"/><Relationship Id="rId18" Type="http://schemas.openxmlformats.org/officeDocument/2006/relationships/oleObject" Target="../embeddings/oleObject21.bin"/><Relationship Id="rId3" Type="http://schemas.openxmlformats.org/officeDocument/2006/relationships/image" Target="../media/image115.png"/><Relationship Id="rId7" Type="http://schemas.openxmlformats.org/officeDocument/2006/relationships/image" Target="../media/image108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11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110.wmf"/><Relationship Id="rId5" Type="http://schemas.openxmlformats.org/officeDocument/2006/relationships/image" Target="../media/image107.wmf"/><Relationship Id="rId15" Type="http://schemas.openxmlformats.org/officeDocument/2006/relationships/image" Target="../media/image112.wmf"/><Relationship Id="rId10" Type="http://schemas.openxmlformats.org/officeDocument/2006/relationships/oleObject" Target="../embeddings/oleObject17.bin"/><Relationship Id="rId19" Type="http://schemas.openxmlformats.org/officeDocument/2006/relationships/image" Target="../media/image114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09.wmf"/><Relationship Id="rId14" Type="http://schemas.openxmlformats.org/officeDocument/2006/relationships/oleObject" Target="../embeddings/oleObject1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7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6.wmf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139.png"/><Relationship Id="rId4" Type="http://schemas.openxmlformats.org/officeDocument/2006/relationships/image" Target="../media/image135.wmf"/><Relationship Id="rId9" Type="http://schemas.openxmlformats.org/officeDocument/2006/relationships/image" Target="../media/image13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6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45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152.wmf"/><Relationship Id="rId18" Type="http://schemas.openxmlformats.org/officeDocument/2006/relationships/oleObject" Target="../embeddings/oleObject35.bin"/><Relationship Id="rId3" Type="http://schemas.openxmlformats.org/officeDocument/2006/relationships/image" Target="../media/image1460.png"/><Relationship Id="rId21" Type="http://schemas.openxmlformats.org/officeDocument/2006/relationships/image" Target="../media/image156.wmf"/><Relationship Id="rId7" Type="http://schemas.openxmlformats.org/officeDocument/2006/relationships/image" Target="../media/image149.wmf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15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4.bin"/><Relationship Id="rId20" Type="http://schemas.openxmlformats.org/officeDocument/2006/relationships/oleObject" Target="../embeddings/oleObject36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151.wmf"/><Relationship Id="rId5" Type="http://schemas.openxmlformats.org/officeDocument/2006/relationships/image" Target="../media/image148.wmf"/><Relationship Id="rId15" Type="http://schemas.openxmlformats.org/officeDocument/2006/relationships/image" Target="../media/image153.wmf"/><Relationship Id="rId10" Type="http://schemas.openxmlformats.org/officeDocument/2006/relationships/oleObject" Target="../embeddings/oleObject31.bin"/><Relationship Id="rId19" Type="http://schemas.openxmlformats.org/officeDocument/2006/relationships/image" Target="../media/image155.w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150.wmf"/><Relationship Id="rId14" Type="http://schemas.openxmlformats.org/officeDocument/2006/relationships/oleObject" Target="../embeddings/oleObject33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oleObject" Target="../embeddings/oleObject40.bin"/><Relationship Id="rId3" Type="http://schemas.openxmlformats.org/officeDocument/2006/relationships/video" Target="file:///C:\Users\oramos\Documents\cursos\robotica_taller\L2\videos\siren_doppler.mp4" TargetMode="External"/><Relationship Id="rId7" Type="http://schemas.openxmlformats.org/officeDocument/2006/relationships/image" Target="../media/image159.wmf"/><Relationship Id="rId12" Type="http://schemas.openxmlformats.org/officeDocument/2006/relationships/image" Target="../media/image164.png"/><Relationship Id="rId2" Type="http://schemas.microsoft.com/office/2007/relationships/media" Target="file:///C:\Users\oramos\Documents\cursos\robotica_taller\L2\videos\siren_doppler.mp4" TargetMode="Externa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161.wmf"/><Relationship Id="rId5" Type="http://schemas.openxmlformats.org/officeDocument/2006/relationships/image" Target="../media/image163.png"/><Relationship Id="rId15" Type="http://schemas.openxmlformats.org/officeDocument/2006/relationships/image" Target="../media/image165.png"/><Relationship Id="rId10" Type="http://schemas.openxmlformats.org/officeDocument/2006/relationships/oleObject" Target="../embeddings/oleObject39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0.wmf"/><Relationship Id="rId14" Type="http://schemas.openxmlformats.org/officeDocument/2006/relationships/image" Target="../media/image162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183.wmf"/><Relationship Id="rId3" Type="http://schemas.openxmlformats.org/officeDocument/2006/relationships/image" Target="../media/image184.png"/><Relationship Id="rId7" Type="http://schemas.openxmlformats.org/officeDocument/2006/relationships/image" Target="../media/image180.wmf"/><Relationship Id="rId12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182.wmf"/><Relationship Id="rId5" Type="http://schemas.openxmlformats.org/officeDocument/2006/relationships/image" Target="../media/image179.wmf"/><Relationship Id="rId15" Type="http://schemas.openxmlformats.org/officeDocument/2006/relationships/image" Target="../media/image186.png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181.wmf"/><Relationship Id="rId14" Type="http://schemas.openxmlformats.org/officeDocument/2006/relationships/image" Target="../media/image18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wmf"/><Relationship Id="rId13" Type="http://schemas.openxmlformats.org/officeDocument/2006/relationships/oleObject" Target="../embeddings/oleObject49.bin"/><Relationship Id="rId18" Type="http://schemas.openxmlformats.org/officeDocument/2006/relationships/image" Target="../media/image198.wmf"/><Relationship Id="rId3" Type="http://schemas.openxmlformats.org/officeDocument/2006/relationships/image" Target="../media/image200.png"/><Relationship Id="rId21" Type="http://schemas.openxmlformats.org/officeDocument/2006/relationships/image" Target="../media/image203.png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195.wmf"/><Relationship Id="rId17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7.wmf"/><Relationship Id="rId20" Type="http://schemas.openxmlformats.org/officeDocument/2006/relationships/image" Target="../media/image199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02.png"/><Relationship Id="rId11" Type="http://schemas.openxmlformats.org/officeDocument/2006/relationships/oleObject" Target="../embeddings/oleObject48.bin"/><Relationship Id="rId5" Type="http://schemas.openxmlformats.org/officeDocument/2006/relationships/image" Target="../media/image201.png"/><Relationship Id="rId15" Type="http://schemas.openxmlformats.org/officeDocument/2006/relationships/oleObject" Target="../embeddings/oleObject50.bin"/><Relationship Id="rId10" Type="http://schemas.openxmlformats.org/officeDocument/2006/relationships/image" Target="../media/image194.wmf"/><Relationship Id="rId19" Type="http://schemas.openxmlformats.org/officeDocument/2006/relationships/oleObject" Target="../embeddings/oleObject52.bin"/><Relationship Id="rId4" Type="http://schemas.microsoft.com/office/2007/relationships/hdphoto" Target="../media/hdphoto10.wdp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196.wmf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microsoft.com/office/2007/relationships/hdphoto" Target="../media/hdphoto12.wdp"/><Relationship Id="rId4" Type="http://schemas.openxmlformats.org/officeDocument/2006/relationships/image" Target="../media/image20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oramos\Google%20Drive\videos\Rob&#243;tica\Components%20of%20a%20Robot\active_assembly.mp4" TargetMode="External"/><Relationship Id="rId1" Type="http://schemas.microsoft.com/office/2007/relationships/media" Target="file:///C:\Users\oramos\Google%20Drive\videos\Rob&#243;tica\Components%20of%20a%20Robot\active_assembly.mp4" TargetMode="External"/><Relationship Id="rId4" Type="http://schemas.openxmlformats.org/officeDocument/2006/relationships/image" Target="../media/image21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oramos\Google%20Drive\videos\Rob&#243;tica\Components%20of%20a%20Robot\terminado_superficie.wmv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21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e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png"/><Relationship Id="rId4" Type="http://schemas.openxmlformats.org/officeDocument/2006/relationships/image" Target="../media/image221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microsoft.com/office/2007/relationships/hdphoto" Target="../media/hdphoto13.wdp"/><Relationship Id="rId7" Type="http://schemas.openxmlformats.org/officeDocument/2006/relationships/image" Target="../media/image228.jpe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10" Type="http://schemas.openxmlformats.org/officeDocument/2006/relationships/image" Target="../media/image230.jpeg"/><Relationship Id="rId4" Type="http://schemas.openxmlformats.org/officeDocument/2006/relationships/image" Target="../media/image225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oramos\Google%20Drive\videos\Rob&#243;tica\Components%20of%20a%20Robot\kinectv1.mp4" TargetMode="External"/><Relationship Id="rId1" Type="http://schemas.microsoft.com/office/2007/relationships/media" Target="file:///C:\Users\oramos\Google%20Drive\videos\Rob&#243;tica\Components%20of%20a%20Robot\kinectv1.mp4" TargetMode="External"/><Relationship Id="rId4" Type="http://schemas.openxmlformats.org/officeDocument/2006/relationships/image" Target="../media/image23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7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>
          <a:xfrm>
            <a:off x="1619672" y="2564904"/>
            <a:ext cx="5504656" cy="1392792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Componentes</a:t>
            </a:r>
            <a:r>
              <a:rPr lang="en-US" sz="4000" dirty="0" smtClean="0"/>
              <a:t> de un Robot</a:t>
            </a:r>
            <a:endParaRPr lang="es-PE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0"/>
          </p:nvPr>
        </p:nvSpPr>
        <p:spPr>
          <a:xfrm>
            <a:off x="2238532" y="4026980"/>
            <a:ext cx="4266936" cy="482140"/>
          </a:xfrm>
        </p:spPr>
        <p:txBody>
          <a:bodyPr>
            <a:normAutofit/>
          </a:bodyPr>
          <a:lstStyle/>
          <a:p>
            <a:r>
              <a:rPr lang="en-US" sz="2000" b="0" i="1" dirty="0" smtClean="0"/>
              <a:t>Prof. Oscar E. Ramos, Ph.D.</a:t>
            </a:r>
            <a:endParaRPr lang="es-PE" sz="2000" b="0" i="1" dirty="0"/>
          </a:p>
        </p:txBody>
      </p:sp>
    </p:spTree>
    <p:extLst>
      <p:ext uri="{BB962C8B-B14F-4D97-AF65-F5344CB8AC3E}">
        <p14:creationId xmlns:p14="http://schemas.microsoft.com/office/powerpoint/2010/main" val="231926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Estructura Mecánica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8748" y="1556792"/>
            <a:ext cx="8422015" cy="5040560"/>
          </a:xfrm>
        </p:spPr>
        <p:txBody>
          <a:bodyPr/>
          <a:lstStyle/>
          <a:p>
            <a:r>
              <a:rPr lang="es-PE" sz="2000" dirty="0" smtClean="0"/>
              <a:t>Grados de libertad: </a:t>
            </a:r>
          </a:p>
          <a:p>
            <a:pPr lvl="1"/>
            <a:r>
              <a:rPr lang="es-PE" dirty="0" smtClean="0"/>
              <a:t>Número de movimientos independientes</a:t>
            </a:r>
          </a:p>
          <a:p>
            <a:pPr lvl="1"/>
            <a:r>
              <a:rPr lang="es-PE" dirty="0" smtClean="0"/>
              <a:t>Número de parámetros independientes que definen una configuración</a:t>
            </a:r>
          </a:p>
          <a:p>
            <a:endParaRPr lang="es-PE" dirty="0" smtClean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sz="3600" dirty="0"/>
          </a:p>
          <a:p>
            <a:r>
              <a:rPr lang="es-PE" dirty="0" smtClean="0"/>
              <a:t>En robótica se usa:</a:t>
            </a:r>
          </a:p>
          <a:p>
            <a:pPr lvl="1"/>
            <a:r>
              <a:rPr lang="es-PE" dirty="0" smtClean="0"/>
              <a:t>Grado de libertad espacial</a:t>
            </a:r>
          </a:p>
          <a:p>
            <a:pPr lvl="1"/>
            <a:r>
              <a:rPr lang="es-PE" dirty="0" smtClean="0"/>
              <a:t>Grado de libertad articular</a:t>
            </a:r>
            <a:endParaRPr lang="es-PE" dirty="0"/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Grados de Libertad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59060"/>
            <a:ext cx="2952328" cy="20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370" y="3031068"/>
            <a:ext cx="2945038" cy="2043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51720" y="3717326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1 grado de libertad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848227" y="4833083"/>
            <a:ext cx="178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</a:rPr>
              <a:t>Mecanismo de 4 barras</a:t>
            </a:r>
            <a:endParaRPr lang="es-PE" sz="1200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16016" y="5047292"/>
            <a:ext cx="428396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00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https://grabcad.com/library/4-bar-linkage-gripper-with-dynamixel-rx-64-1</a:t>
            </a:r>
          </a:p>
        </p:txBody>
      </p:sp>
    </p:spTree>
    <p:extLst>
      <p:ext uri="{BB962C8B-B14F-4D97-AF65-F5344CB8AC3E}">
        <p14:creationId xmlns:p14="http://schemas.microsoft.com/office/powerpoint/2010/main" val="106011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49" y="1669816"/>
            <a:ext cx="8425944" cy="4495488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s-PE" sz="2000" dirty="0" smtClean="0">
                <a:solidFill>
                  <a:schemeClr val="accent5">
                    <a:lumMod val="75000"/>
                  </a:schemeClr>
                </a:solidFill>
              </a:rPr>
              <a:t>B. Siciliano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s-PE" sz="2000" dirty="0" smtClean="0">
                <a:solidFill>
                  <a:schemeClr val="accent5">
                    <a:lumMod val="75000"/>
                  </a:schemeClr>
                </a:solidFill>
              </a:rPr>
              <a:t>L. </a:t>
            </a:r>
            <a:r>
              <a:rPr lang="es-PE" sz="2000" dirty="0" err="1">
                <a:solidFill>
                  <a:schemeClr val="accent5">
                    <a:lumMod val="75000"/>
                  </a:schemeClr>
                </a:solidFill>
              </a:rPr>
              <a:t>Sciavicco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s-PE" sz="2000" dirty="0" smtClean="0">
                <a:solidFill>
                  <a:schemeClr val="accent5">
                    <a:lumMod val="75000"/>
                  </a:schemeClr>
                </a:solidFill>
              </a:rPr>
              <a:t>L. </a:t>
            </a:r>
            <a:r>
              <a:rPr lang="es-PE" sz="2000" dirty="0" err="1">
                <a:solidFill>
                  <a:schemeClr val="accent5">
                    <a:lumMod val="75000"/>
                  </a:schemeClr>
                </a:solidFill>
              </a:rPr>
              <a:t>Villani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s-PE" sz="2000" dirty="0" smtClean="0">
                <a:solidFill>
                  <a:schemeClr val="accent5">
                    <a:lumMod val="75000"/>
                  </a:schemeClr>
                </a:solidFill>
              </a:rPr>
              <a:t>y G. </a:t>
            </a:r>
            <a:r>
              <a:rPr lang="es-PE" sz="2000" dirty="0" err="1" smtClean="0">
                <a:solidFill>
                  <a:schemeClr val="accent5">
                    <a:lumMod val="75000"/>
                  </a:schemeClr>
                </a:solidFill>
              </a:rPr>
              <a:t>Oriolo</a:t>
            </a:r>
            <a:r>
              <a:rPr lang="es-PE" sz="20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</a:rPr>
              <a:t> 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</a:rPr>
              <a:t>Robotics: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</a:rPr>
              <a:t>modelling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</a:rPr>
              <a:t>, planning and control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. Springer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Science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&amp; Business Media,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2010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Capítulo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US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lvl="1" indent="-342900">
              <a:buFontTx/>
              <a:buChar char="•"/>
            </a:pPr>
            <a:endParaRPr lang="es-PE" sz="2000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  <a:p>
            <a:pPr marL="342900" lvl="1" indent="-342900">
              <a:buFontTx/>
              <a:buChar char="•"/>
            </a:pPr>
            <a:r>
              <a:rPr lang="es-PE" sz="2000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A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. 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Barrientos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, 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L.F. </a:t>
            </a:r>
            <a:r>
              <a:rPr lang="es-PE" sz="2000" dirty="0" err="1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Peñín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, 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C. Balaguer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, 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y R. </a:t>
            </a:r>
            <a:r>
              <a:rPr lang="es-PE" sz="2000" dirty="0" err="1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Aracil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.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 Fundamentos de 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Robótica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. 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McGraw-Hill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, </a:t>
            </a:r>
            <a:r>
              <a:rPr lang="es-PE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Madrid </a:t>
            </a:r>
            <a:r>
              <a:rPr lang="es-PE" sz="2000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1997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Capítulo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2)</a:t>
            </a:r>
            <a:endParaRPr lang="en-US" i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1" indent="-342900">
              <a:buFontTx/>
              <a:buChar char="•"/>
            </a:pPr>
            <a:endParaRPr lang="es-ES" sz="2000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  <a:p>
            <a:pPr marL="0" lvl="1" indent="0">
              <a:buNone/>
            </a:pPr>
            <a:endParaRPr lang="en-US" sz="2000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Shape 701"/>
          <p:cNvSpPr>
            <a:spLocks noGrp="1"/>
          </p:cNvSpPr>
          <p:nvPr>
            <p:ph type="title"/>
          </p:nvPr>
        </p:nvSpPr>
        <p:spPr>
          <a:xfrm>
            <a:off x="457200" y="706119"/>
            <a:ext cx="8229600" cy="7066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700" dirty="0" err="1">
                <a:solidFill>
                  <a:srgbClr val="C00000"/>
                </a:solidFill>
              </a:rPr>
              <a:t>Referencias</a:t>
            </a:r>
            <a:endParaRPr lang="en-US" sz="27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82"/>
    </mc:Choice>
    <mc:Fallback xmlns="">
      <p:transition spd="slow" advTm="8178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Estructura Mecánica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8748" y="1556792"/>
            <a:ext cx="8422015" cy="530120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s-PE" dirty="0" smtClean="0">
                <a:solidFill>
                  <a:srgbClr val="00B050"/>
                </a:solidFill>
              </a:rPr>
              <a:t>Grado </a:t>
            </a:r>
            <a:r>
              <a:rPr lang="es-PE" dirty="0">
                <a:solidFill>
                  <a:srgbClr val="00B050"/>
                </a:solidFill>
              </a:rPr>
              <a:t>de Libertad Espacial</a:t>
            </a:r>
          </a:p>
          <a:p>
            <a:pPr marL="180975" lvl="1" indent="0">
              <a:buNone/>
            </a:pPr>
            <a:r>
              <a:rPr lang="es-PE" sz="1800" dirty="0" smtClean="0"/>
              <a:t>Número de </a:t>
            </a:r>
            <a:r>
              <a:rPr lang="es-PE" sz="1800" dirty="0" smtClean="0">
                <a:solidFill>
                  <a:srgbClr val="7030A0"/>
                </a:solidFill>
              </a:rPr>
              <a:t>posiciones/orientaciones</a:t>
            </a:r>
            <a:r>
              <a:rPr lang="es-PE" sz="1800" dirty="0" smtClean="0"/>
              <a:t> que se puede alcanzar en el espacio</a:t>
            </a:r>
          </a:p>
          <a:p>
            <a:pPr marL="446088" lvl="1" indent="-184150"/>
            <a:endParaRPr lang="es-PE" dirty="0" smtClean="0"/>
          </a:p>
          <a:p>
            <a:pPr marL="446088" lvl="1" indent="-184150"/>
            <a:endParaRPr lang="es-PE" dirty="0"/>
          </a:p>
          <a:p>
            <a:pPr marL="446088" lvl="1" indent="-184150"/>
            <a:endParaRPr lang="es-PE" dirty="0" smtClean="0"/>
          </a:p>
          <a:p>
            <a:pPr marL="446088" lvl="1" indent="-184150"/>
            <a:endParaRPr lang="es-PE" dirty="0"/>
          </a:p>
          <a:p>
            <a:pPr marL="446088" lvl="1" indent="-184150"/>
            <a:endParaRPr lang="es-PE" dirty="0" smtClean="0"/>
          </a:p>
          <a:p>
            <a:pPr marL="446088" lvl="1" indent="-184150"/>
            <a:endParaRPr lang="es-PE" sz="1400" dirty="0"/>
          </a:p>
          <a:p>
            <a:pPr marL="446088" lvl="1" indent="-184150"/>
            <a:endParaRPr lang="es-PE" dirty="0" smtClean="0"/>
          </a:p>
          <a:p>
            <a:pPr marL="446088" lvl="1" indent="-184150"/>
            <a:r>
              <a:rPr lang="es-PE" u="sng" dirty="0" smtClean="0"/>
              <a:t>Total</a:t>
            </a:r>
            <a:r>
              <a:rPr lang="es-PE" dirty="0" smtClean="0"/>
              <a:t> de grados de libertad en </a:t>
            </a:r>
            <a:r>
              <a:rPr lang="es-PE" dirty="0"/>
              <a:t>el espacio </a:t>
            </a:r>
            <a:r>
              <a:rPr lang="es-PE" dirty="0">
                <a:solidFill>
                  <a:srgbClr val="0000FF"/>
                </a:solidFill>
              </a:rPr>
              <a:t>2D</a:t>
            </a:r>
            <a:r>
              <a:rPr lang="es-PE" dirty="0"/>
              <a:t>:</a:t>
            </a:r>
          </a:p>
          <a:p>
            <a:pPr marL="815975" lvl="2" indent="-223838"/>
            <a:r>
              <a:rPr lang="es-PE" dirty="0" smtClean="0"/>
              <a:t>2 grados de libertad de posición</a:t>
            </a:r>
          </a:p>
          <a:p>
            <a:pPr marL="815975" lvl="2" indent="-223838"/>
            <a:r>
              <a:rPr lang="es-PE" dirty="0" smtClean="0"/>
              <a:t>1 grado de libertad de orientación</a:t>
            </a:r>
          </a:p>
          <a:p>
            <a:pPr marL="446088" lvl="1" indent="-184150">
              <a:spcBef>
                <a:spcPts val="1200"/>
              </a:spcBef>
            </a:pPr>
            <a:r>
              <a:rPr lang="es-PE" u="sng" dirty="0" smtClean="0"/>
              <a:t>Total</a:t>
            </a:r>
            <a:r>
              <a:rPr lang="es-PE" dirty="0" smtClean="0"/>
              <a:t> de grados de libertad en </a:t>
            </a:r>
            <a:r>
              <a:rPr lang="es-PE" dirty="0"/>
              <a:t>el espacio </a:t>
            </a:r>
            <a:r>
              <a:rPr lang="es-PE" dirty="0">
                <a:solidFill>
                  <a:srgbClr val="0000FF"/>
                </a:solidFill>
              </a:rPr>
              <a:t>3D</a:t>
            </a:r>
            <a:r>
              <a:rPr lang="es-PE" dirty="0"/>
              <a:t>:  </a:t>
            </a:r>
          </a:p>
          <a:p>
            <a:pPr marL="815975" lvl="2" indent="-223838"/>
            <a:r>
              <a:rPr lang="es-PE" dirty="0"/>
              <a:t>3 grados de libertad de posición</a:t>
            </a:r>
          </a:p>
          <a:p>
            <a:pPr marL="815975" lvl="2" indent="-223838"/>
            <a:r>
              <a:rPr lang="es-PE" dirty="0"/>
              <a:t>3 grados de libertad de orientación</a:t>
            </a:r>
          </a:p>
          <a:p>
            <a:pPr marL="342900" lvl="2" indent="-342900"/>
            <a:endParaRPr lang="es-PE" sz="1200" dirty="0">
              <a:ea typeface="+mn-ea"/>
              <a:cs typeface="+mn-cs"/>
            </a:endParaRPr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Grados de Libertad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5508104" y="2466885"/>
            <a:ext cx="2008833" cy="1826211"/>
            <a:chOff x="1475656" y="2564904"/>
            <a:chExt cx="2008833" cy="1826211"/>
          </a:xfrm>
        </p:grpSpPr>
        <p:pic>
          <p:nvPicPr>
            <p:cNvPr id="18637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2564904"/>
              <a:ext cx="2008833" cy="1826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Rectángulo"/>
            <p:cNvSpPr/>
            <p:nvPr/>
          </p:nvSpPr>
          <p:spPr>
            <a:xfrm>
              <a:off x="1475656" y="2564904"/>
              <a:ext cx="57606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45419"/>
            <a:ext cx="2160240" cy="181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403648" y="3501008"/>
            <a:ext cx="1341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Movimiento en un plano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380312" y="2996952"/>
            <a:ext cx="1341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Grados de libertad en el espacio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9416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Estructura Mecánica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8748" y="1556792"/>
            <a:ext cx="8422015" cy="488667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s-PE" sz="2000" dirty="0" smtClean="0">
                <a:solidFill>
                  <a:srgbClr val="00B050"/>
                </a:solidFill>
              </a:rPr>
              <a:t>Grado de Libertad Articular (</a:t>
            </a:r>
            <a:r>
              <a:rPr lang="es-PE" sz="2000" i="1" dirty="0" err="1" smtClean="0">
                <a:solidFill>
                  <a:srgbClr val="00B050"/>
                </a:solidFill>
              </a:rPr>
              <a:t>gdl</a:t>
            </a:r>
            <a:r>
              <a:rPr lang="es-PE" sz="2000" dirty="0" smtClean="0">
                <a:solidFill>
                  <a:srgbClr val="00B050"/>
                </a:solidFill>
              </a:rPr>
              <a:t>)</a:t>
            </a:r>
          </a:p>
          <a:p>
            <a:pPr marL="216013" lvl="1" indent="0">
              <a:buNone/>
            </a:pPr>
            <a:r>
              <a:rPr lang="es-PE" sz="1800" dirty="0" smtClean="0"/>
              <a:t>Cada movimiento independiente que puede realizar una </a:t>
            </a:r>
            <a:r>
              <a:rPr lang="es-PE" dirty="0">
                <a:solidFill>
                  <a:srgbClr val="7030A0"/>
                </a:solidFill>
              </a:rPr>
              <a:t>articulación</a:t>
            </a:r>
            <a:r>
              <a:rPr lang="es-PE" sz="1800" dirty="0" smtClean="0"/>
              <a:t> con respecto a la anterior</a:t>
            </a:r>
          </a:p>
          <a:p>
            <a:endParaRPr lang="es-PE" sz="1200" dirty="0" smtClean="0"/>
          </a:p>
          <a:p>
            <a:pPr marL="342900" lvl="2" indent="-342900"/>
            <a:endParaRPr lang="es-PE" sz="1200" dirty="0" smtClean="0">
              <a:ea typeface="+mn-ea"/>
              <a:cs typeface="+mn-cs"/>
            </a:endParaRPr>
          </a:p>
          <a:p>
            <a:pPr marL="342900" lvl="2" indent="-342900"/>
            <a:endParaRPr lang="es-PE" sz="1200" dirty="0"/>
          </a:p>
          <a:p>
            <a:pPr marL="342900" lvl="2" indent="-342900"/>
            <a:endParaRPr lang="es-PE" sz="1200" dirty="0" smtClean="0">
              <a:ea typeface="+mn-ea"/>
              <a:cs typeface="+mn-cs"/>
            </a:endParaRPr>
          </a:p>
          <a:p>
            <a:pPr marL="342900" lvl="2" indent="-342900"/>
            <a:endParaRPr lang="es-PE" sz="1200" dirty="0"/>
          </a:p>
          <a:p>
            <a:pPr marL="342900" lvl="2" indent="-342900"/>
            <a:endParaRPr lang="es-PE" sz="1200" dirty="0" smtClean="0">
              <a:ea typeface="+mn-ea"/>
              <a:cs typeface="+mn-cs"/>
            </a:endParaRPr>
          </a:p>
          <a:p>
            <a:pPr marL="342900" lvl="2" indent="-342900"/>
            <a:endParaRPr lang="es-PE" sz="1200" dirty="0"/>
          </a:p>
          <a:p>
            <a:pPr marL="342900" lvl="2" indent="-342900"/>
            <a:endParaRPr lang="es-PE" sz="1200" dirty="0" smtClean="0">
              <a:ea typeface="+mn-ea"/>
              <a:cs typeface="+mn-cs"/>
            </a:endParaRPr>
          </a:p>
          <a:p>
            <a:pPr marL="342900" lvl="2" indent="-342900"/>
            <a:endParaRPr lang="es-PE" sz="1200" dirty="0"/>
          </a:p>
          <a:p>
            <a:pPr marL="342900" lvl="2" indent="-342900"/>
            <a:endParaRPr lang="es-PE" sz="1200" dirty="0" smtClean="0">
              <a:ea typeface="+mn-ea"/>
              <a:cs typeface="+mn-cs"/>
            </a:endParaRPr>
          </a:p>
          <a:p>
            <a:pPr marL="342900" lvl="2" indent="-342900"/>
            <a:endParaRPr lang="es-PE" sz="1200" dirty="0"/>
          </a:p>
          <a:p>
            <a:pPr marL="342900" lvl="2" indent="-342900"/>
            <a:endParaRPr lang="es-PE" sz="1200" dirty="0" smtClean="0">
              <a:ea typeface="+mn-ea"/>
              <a:cs typeface="+mn-cs"/>
            </a:endParaRPr>
          </a:p>
          <a:p>
            <a:pPr marL="342900" lvl="2" indent="-342900"/>
            <a:endParaRPr lang="es-PE" sz="1200" dirty="0"/>
          </a:p>
          <a:p>
            <a:pPr marL="342900" lvl="2" indent="-342900"/>
            <a:endParaRPr lang="es-PE" sz="1200" dirty="0">
              <a:ea typeface="+mn-ea"/>
              <a:cs typeface="+mn-cs"/>
            </a:endParaRPr>
          </a:p>
          <a:p>
            <a:pPr marL="342900" lvl="2" indent="-342900"/>
            <a:r>
              <a:rPr lang="es-PE" dirty="0">
                <a:ea typeface="+mn-ea"/>
                <a:cs typeface="+mn-cs"/>
              </a:rPr>
              <a:t>Un robot se </a:t>
            </a:r>
            <a:r>
              <a:rPr lang="es-PE" dirty="0" smtClean="0">
                <a:ea typeface="+mn-ea"/>
                <a:cs typeface="+mn-cs"/>
              </a:rPr>
              <a:t>caracteriza </a:t>
            </a:r>
            <a:r>
              <a:rPr lang="es-PE" dirty="0">
                <a:ea typeface="+mn-ea"/>
                <a:cs typeface="+mn-cs"/>
              </a:rPr>
              <a:t>por el número total de grados de libertad </a:t>
            </a:r>
            <a:r>
              <a:rPr lang="es-PE" dirty="0" smtClean="0">
                <a:ea typeface="+mn-ea"/>
                <a:cs typeface="+mn-cs"/>
              </a:rPr>
              <a:t>(usualmente </a:t>
            </a:r>
            <a:r>
              <a:rPr lang="es-PE" i="1" dirty="0" smtClean="0">
                <a:solidFill>
                  <a:srgbClr val="00B050"/>
                </a:solidFill>
                <a:ea typeface="+mn-ea"/>
                <a:cs typeface="+mn-cs"/>
              </a:rPr>
              <a:t>articular</a:t>
            </a:r>
            <a:r>
              <a:rPr lang="es-PE" dirty="0" smtClean="0">
                <a:ea typeface="+mn-ea"/>
                <a:cs typeface="+mn-cs"/>
              </a:rPr>
              <a:t>) que tiene. 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ejm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robot de 6 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gdl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de 7 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gdl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…)</a:t>
            </a:r>
            <a:r>
              <a:rPr lang="es-PE" dirty="0" smtClean="0">
                <a:ea typeface="+mn-ea"/>
                <a:cs typeface="+mn-cs"/>
              </a:rPr>
              <a:t> </a:t>
            </a:r>
            <a:endParaRPr lang="es-PE" dirty="0">
              <a:ea typeface="+mn-ea"/>
              <a:cs typeface="+mn-cs"/>
            </a:endParaRPr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Grados de Libertad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3C8D2"/>
              </a:clrFrom>
              <a:clrTo>
                <a:srgbClr val="C3C8D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68" y="3334371"/>
            <a:ext cx="2236913" cy="160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95" y="2924944"/>
            <a:ext cx="1975126" cy="197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59" y="2564904"/>
            <a:ext cx="1535362" cy="248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3140968"/>
            <a:ext cx="1306017" cy="184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263103" y="501317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4 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gdl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063303" y="501317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6 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gdl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655591" y="501317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7 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gdl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596336" y="5085184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30 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gdl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6011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Estructura </a:t>
            </a:r>
            <a:r>
              <a:rPr lang="es-PE" dirty="0"/>
              <a:t>Mecánica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6059016" cy="518457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PE" sz="1800" dirty="0" smtClean="0"/>
              <a:t>Tipos de articulaciones en robótica:</a:t>
            </a:r>
          </a:p>
          <a:p>
            <a:pPr marL="442913" lvl="1" indent="-355600">
              <a:buFont typeface="+mj-lt"/>
              <a:buAutoNum type="alphaLcParenR"/>
            </a:pPr>
            <a:r>
              <a:rPr lang="es-PE" dirty="0" smtClean="0">
                <a:solidFill>
                  <a:srgbClr val="00B050"/>
                </a:solidFill>
              </a:rPr>
              <a:t>Articulación prismática (P)</a:t>
            </a:r>
          </a:p>
          <a:p>
            <a:pPr marL="450850" lvl="2" indent="0">
              <a:buNone/>
            </a:pPr>
            <a:r>
              <a:rPr lang="es-PE" sz="1800" dirty="0" smtClean="0"/>
              <a:t>Traslación de un eslabón </a:t>
            </a:r>
            <a:r>
              <a:rPr lang="es-P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 un eje fijo</a:t>
            </a:r>
            <a:r>
              <a:rPr lang="es-PE" sz="1800" dirty="0" smtClean="0"/>
              <a:t> </a:t>
            </a:r>
          </a:p>
          <a:p>
            <a:pPr marL="450850" lvl="2" indent="0">
              <a:spcBef>
                <a:spcPts val="0"/>
              </a:spcBef>
              <a:buNone/>
            </a:pPr>
            <a:r>
              <a:rPr lang="es-P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→</a:t>
            </a:r>
            <a:r>
              <a:rPr lang="es-P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1 </a:t>
            </a:r>
            <a:r>
              <a:rPr lang="es-PE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gdl</a:t>
            </a:r>
            <a:r>
              <a:rPr lang="es-PE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P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articular</a:t>
            </a:r>
          </a:p>
          <a:p>
            <a:pPr marL="1200150" lvl="2" indent="-342900"/>
            <a:endParaRPr lang="es-PE" sz="1200" dirty="0"/>
          </a:p>
          <a:p>
            <a:pPr marL="1200150" lvl="2" indent="-342900"/>
            <a:endParaRPr lang="es-PE" sz="1800" dirty="0"/>
          </a:p>
          <a:p>
            <a:pPr marL="1200150" lvl="2" indent="-342900"/>
            <a:endParaRPr lang="es-PE" sz="1800" dirty="0" smtClean="0"/>
          </a:p>
          <a:p>
            <a:pPr marL="1200150" lvl="2" indent="-342900"/>
            <a:endParaRPr lang="es-PE" sz="1800" dirty="0" smtClean="0"/>
          </a:p>
          <a:p>
            <a:pPr marL="450850" lvl="1" indent="-363538">
              <a:buFont typeface="+mj-lt"/>
              <a:buAutoNum type="alphaLcParenR"/>
            </a:pPr>
            <a:r>
              <a:rPr lang="es-PE" dirty="0" smtClean="0">
                <a:solidFill>
                  <a:srgbClr val="00B050"/>
                </a:solidFill>
              </a:rPr>
              <a:t>Articulación de revolución (R)</a:t>
            </a:r>
          </a:p>
          <a:p>
            <a:pPr marL="450850" lvl="2" indent="0">
              <a:buNone/>
            </a:pPr>
            <a:r>
              <a:rPr lang="es-PE" sz="1800" dirty="0" smtClean="0"/>
              <a:t>Rotación de un eslabón </a:t>
            </a:r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alrededor de un eje </a:t>
            </a:r>
            <a:r>
              <a:rPr lang="es-P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fijo</a:t>
            </a:r>
          </a:p>
          <a:p>
            <a:pPr marL="450850" lvl="2" indent="0">
              <a:spcBef>
                <a:spcPts val="0"/>
              </a:spcBef>
              <a:buNone/>
            </a:pPr>
            <a:r>
              <a:rPr lang="es-P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→ </a:t>
            </a:r>
            <a:r>
              <a:rPr lang="es-P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 </a:t>
            </a:r>
            <a:r>
              <a:rPr lang="es-PE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gdl</a:t>
            </a:r>
            <a:r>
              <a:rPr lang="es-P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articular</a:t>
            </a:r>
          </a:p>
          <a:p>
            <a:pPr marL="1074738" lvl="2" indent="-217488">
              <a:buFont typeface="+mj-lt"/>
              <a:buChar char="•"/>
            </a:pPr>
            <a:endParaRPr lang="es-PE" sz="1200" dirty="0"/>
          </a:p>
          <a:p>
            <a:pPr marL="1074738" lvl="2" indent="-217488">
              <a:buFont typeface="+mj-lt"/>
              <a:buChar char="•"/>
            </a:pPr>
            <a:endParaRPr lang="es-PE" sz="2400" dirty="0" smtClean="0"/>
          </a:p>
          <a:p>
            <a:pPr marL="1074738" lvl="2" indent="-217488">
              <a:buFont typeface="+mj-lt"/>
              <a:buChar char="•"/>
            </a:pPr>
            <a:endParaRPr lang="es-PE" sz="1800" dirty="0" smtClean="0"/>
          </a:p>
          <a:p>
            <a:pPr marL="1074738" lvl="2" indent="-217488">
              <a:buFont typeface="+mj-lt"/>
              <a:buChar char="•"/>
            </a:pPr>
            <a:endParaRPr lang="es-PE" sz="3600" dirty="0"/>
          </a:p>
        </p:txBody>
      </p:sp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4994742"/>
            <a:ext cx="1271310" cy="109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068960"/>
            <a:ext cx="1887507" cy="88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Articulaciones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1" r="23992"/>
          <a:stretch/>
        </p:blipFill>
        <p:spPr bwMode="auto">
          <a:xfrm>
            <a:off x="6660232" y="1556792"/>
            <a:ext cx="2016224" cy="4084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6237312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ct val="20000"/>
              </a:spcBef>
            </a:pP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Nota: otros tipos de articulaciones actuadas (esféricas, cilíndricas, tornillo, </a:t>
            </a:r>
            <a:r>
              <a:rPr lang="es-PE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planar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) no son usuales en robótica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092280" y="5487087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Robot </a:t>
            </a:r>
            <a:r>
              <a:rPr lang="es-P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fetch</a:t>
            </a:r>
            <a:endParaRPr lang="es-PE" sz="14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1178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44" y="2674075"/>
            <a:ext cx="2314908" cy="180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Estructura </a:t>
            </a:r>
            <a:r>
              <a:rPr lang="es-PE" dirty="0"/>
              <a:t>Mecánica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1800" dirty="0" smtClean="0"/>
              <a:t>Según la secuencia de articulaciones:</a:t>
            </a:r>
          </a:p>
        </p:txBody>
      </p:sp>
      <p:pic>
        <p:nvPicPr>
          <p:cNvPr id="68612" name="Picture 4" descr="http://platea.pntic.mec.es/vgonzale/cyr_0204/ctrl_rob/robotica/sistema/images/morfol2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075" y="4805410"/>
            <a:ext cx="1528082" cy="119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690806" y="2016991"/>
            <a:ext cx="2286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>
                <a:solidFill>
                  <a:srgbClr val="00B050"/>
                </a:solidFill>
              </a:rPr>
              <a:t>Cartesiana/rectilínea</a:t>
            </a:r>
            <a:endParaRPr lang="es-PE" sz="2000" dirty="0">
              <a:solidFill>
                <a:srgbClr val="00B05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441785" y="6145559"/>
            <a:ext cx="2420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/>
              <a:t>Solo articulaciones prismáticas</a:t>
            </a:r>
            <a:endParaRPr lang="es-PE" sz="1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5872175" y="2016991"/>
            <a:ext cx="1207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>
                <a:solidFill>
                  <a:srgbClr val="00B050"/>
                </a:solidFill>
              </a:rPr>
              <a:t>Cilíndrica</a:t>
            </a:r>
            <a:endParaRPr lang="es-PE" sz="1800" dirty="0">
              <a:solidFill>
                <a:srgbClr val="00B05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470982" y="2631483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P-P-P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0180" y="4805410"/>
            <a:ext cx="1467690" cy="119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7356525" y="2504798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R-P-P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034079" y="6145559"/>
            <a:ext cx="3393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/>
              <a:t>Articulaciones prismáticas y 1 de revolución</a:t>
            </a:r>
            <a:endParaRPr lang="es-PE" sz="1400" dirty="0"/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33" y="2603772"/>
            <a:ext cx="1705001" cy="192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Configuraciones Clásicas de Manipuladores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88341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10" grpId="0"/>
      <p:bldP spid="8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304" y="2565177"/>
            <a:ext cx="2433638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78" y="2583192"/>
            <a:ext cx="2136198" cy="168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Estructura </a:t>
            </a:r>
            <a:r>
              <a:rPr lang="es-PE" dirty="0"/>
              <a:t>Mecánica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1800" dirty="0"/>
              <a:t>Según la secuencia de </a:t>
            </a:r>
            <a:r>
              <a:rPr lang="es-PE" sz="1800" dirty="0" smtClean="0"/>
              <a:t>articulaciones:</a:t>
            </a:r>
            <a:endParaRPr lang="es-PE" sz="18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140694" y="2026864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>
                <a:solidFill>
                  <a:srgbClr val="00B050"/>
                </a:solidFill>
              </a:rPr>
              <a:t>Esférica</a:t>
            </a:r>
            <a:endParaRPr lang="es-PE" sz="2000" dirty="0">
              <a:solidFill>
                <a:srgbClr val="00B05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872175" y="2026864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>
                <a:solidFill>
                  <a:srgbClr val="00B050"/>
                </a:solidFill>
              </a:rPr>
              <a:t>Antropomórfica</a:t>
            </a:r>
            <a:endParaRPr lang="es-PE" sz="1800" dirty="0">
              <a:solidFill>
                <a:srgbClr val="00B05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205261" y="2810633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R-R-P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954627" y="3166452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R-R-R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7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503" y="4742976"/>
            <a:ext cx="2028905" cy="156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 descr="irb2400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3035" y="4742976"/>
            <a:ext cx="1722020" cy="15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Configuraciones Clásicas de Manipuladores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17927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8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Estructura </a:t>
            </a:r>
            <a:r>
              <a:rPr lang="es-PE" dirty="0"/>
              <a:t>Mecánica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1800" dirty="0"/>
              <a:t>Según la secuencia de </a:t>
            </a:r>
            <a:r>
              <a:rPr lang="es-PE" sz="1800" dirty="0" smtClean="0"/>
              <a:t>articulaciones:</a:t>
            </a:r>
            <a:endParaRPr lang="es-PE" sz="18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140694" y="2011005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>
                <a:solidFill>
                  <a:srgbClr val="00B050"/>
                </a:solidFill>
              </a:rPr>
              <a:t>SCARA</a:t>
            </a:r>
            <a:endParaRPr lang="es-PE" sz="2000" dirty="0">
              <a:solidFill>
                <a:srgbClr val="00B05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56874" y="2794774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R-R-P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1682" name="Picture 2" descr="http://platea.pntic.mec.es/vgonzale/cyr_0204/ctrl_rob/robotica/sistema/images/morfol32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20020" y="4848580"/>
            <a:ext cx="1516650" cy="146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6240980" y="2011005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>
                <a:solidFill>
                  <a:srgbClr val="00B050"/>
                </a:solidFill>
              </a:rPr>
              <a:t>Paralelos</a:t>
            </a:r>
            <a:endParaRPr lang="es-PE" sz="2000" dirty="0">
              <a:solidFill>
                <a:srgbClr val="00B050"/>
              </a:solidFill>
            </a:endParaRPr>
          </a:p>
        </p:txBody>
      </p:sp>
      <p:pic>
        <p:nvPicPr>
          <p:cNvPr id="71686" name="Picture 6" descr="Delta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1829" y="2316806"/>
            <a:ext cx="1857829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elta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5659" y="4848580"/>
            <a:ext cx="1279782" cy="146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272" y="2521955"/>
            <a:ext cx="1617397" cy="178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Configuraciones Clásicas de Manipuladores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96642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Estructura </a:t>
            </a:r>
            <a:r>
              <a:rPr lang="es-PE" dirty="0"/>
              <a:t>Mecánica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5040560"/>
          </a:xfrm>
        </p:spPr>
        <p:txBody>
          <a:bodyPr/>
          <a:lstStyle/>
          <a:p>
            <a:r>
              <a:rPr lang="es-PE" sz="2000" dirty="0" smtClean="0"/>
              <a:t>Típicamente 3 ejes se cortan → articulación esférica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3924" y="2251462"/>
            <a:ext cx="2256475" cy="181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6678" y="2113528"/>
            <a:ext cx="1766183" cy="18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8414" y="4370613"/>
            <a:ext cx="2468789" cy="18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6678" y="4370613"/>
            <a:ext cx="2547750" cy="186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386012" y="2669399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Desviación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189341" y="3309524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Giro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856847" y="3250851"/>
            <a:ext cx="80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Elevación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531786" y="1909099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Desviación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165706" y="3366966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Giro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851975" y="2923159"/>
            <a:ext cx="80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Elevación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Muñecas de Manipuladores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93872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Estructura </a:t>
            </a:r>
            <a:r>
              <a:rPr lang="es-PE" dirty="0"/>
              <a:t>Mecánica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5112568"/>
          </a:xfrm>
        </p:spPr>
        <p:txBody>
          <a:bodyPr/>
          <a:lstStyle/>
          <a:p>
            <a:r>
              <a:rPr lang="es-PE" sz="2000" dirty="0" smtClean="0"/>
              <a:t>Se ubican al final de la cadena cinemática</a:t>
            </a:r>
          </a:p>
          <a:p>
            <a:r>
              <a:rPr lang="es-PE" sz="2000" dirty="0" smtClean="0"/>
              <a:t>Pueden ser:</a:t>
            </a:r>
          </a:p>
          <a:p>
            <a:pPr lvl="1"/>
            <a:r>
              <a:rPr lang="es-PE" sz="1800" dirty="0" smtClean="0"/>
              <a:t>Garras mecánicas</a:t>
            </a:r>
          </a:p>
          <a:p>
            <a:pPr lvl="1"/>
            <a:endParaRPr lang="es-PE" sz="1800" dirty="0"/>
          </a:p>
          <a:p>
            <a:pPr lvl="1"/>
            <a:endParaRPr lang="es-PE" sz="1800" dirty="0" smtClean="0"/>
          </a:p>
          <a:p>
            <a:pPr lvl="1"/>
            <a:endParaRPr lang="es-PE" sz="2800" dirty="0"/>
          </a:p>
          <a:p>
            <a:pPr lvl="1"/>
            <a:r>
              <a:rPr lang="es-PE" sz="1800" dirty="0" smtClean="0"/>
              <a:t>Ventosas</a:t>
            </a:r>
          </a:p>
          <a:p>
            <a:pPr lvl="1"/>
            <a:endParaRPr lang="es-PE" sz="1800" dirty="0"/>
          </a:p>
          <a:p>
            <a:pPr lvl="1"/>
            <a:endParaRPr lang="es-PE" sz="1800" dirty="0" smtClean="0"/>
          </a:p>
          <a:p>
            <a:pPr lvl="1"/>
            <a:endParaRPr lang="es-PE" sz="2800" dirty="0" smtClean="0"/>
          </a:p>
          <a:p>
            <a:pPr lvl="1"/>
            <a:r>
              <a:rPr lang="es-PE" sz="1800" dirty="0" smtClean="0"/>
              <a:t>Herramientas: pinzas de soldadura, pistola de soldadura, herramientas de corte (láser, mecánica), atornillador, lijadora, fresadora, etc.</a:t>
            </a:r>
          </a:p>
          <a:p>
            <a:pPr>
              <a:spcBef>
                <a:spcPts val="1200"/>
              </a:spcBef>
            </a:pPr>
            <a:r>
              <a:rPr lang="es-PE" sz="2000" dirty="0"/>
              <a:t>Se denominan también: </a:t>
            </a:r>
            <a:r>
              <a:rPr lang="es-PE" sz="2000" dirty="0">
                <a:solidFill>
                  <a:srgbClr val="0070C0"/>
                </a:solidFill>
              </a:rPr>
              <a:t>efectores finales </a:t>
            </a:r>
            <a:r>
              <a:rPr lang="es-PE" sz="2000" dirty="0" smtClean="0"/>
              <a:t>u órganos </a:t>
            </a:r>
            <a:r>
              <a:rPr lang="es-PE" sz="2000" dirty="0"/>
              <a:t>terminales</a:t>
            </a:r>
          </a:p>
          <a:p>
            <a:endParaRPr lang="es-PE" sz="2000" dirty="0" smtClean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450" y="2688512"/>
            <a:ext cx="3491292" cy="97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731" y="4044184"/>
            <a:ext cx="2901646" cy="103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Elementos Terminales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61517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Estructura </a:t>
            </a:r>
            <a:r>
              <a:rPr lang="es-PE" dirty="0"/>
              <a:t>Mecánica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5040560"/>
          </a:xfrm>
        </p:spPr>
        <p:txBody>
          <a:bodyPr/>
          <a:lstStyle/>
          <a:p>
            <a:r>
              <a:rPr lang="es-PE" sz="2000" dirty="0" smtClean="0"/>
              <a:t>Sirven de soporte a los otros componentes</a:t>
            </a:r>
          </a:p>
          <a:p>
            <a:r>
              <a:rPr lang="es-PE" dirty="0" smtClean="0"/>
              <a:t>Ejemplo: </a:t>
            </a:r>
          </a:p>
          <a:p>
            <a:pPr lvl="1"/>
            <a:r>
              <a:rPr lang="es-PE" i="1" dirty="0" err="1" smtClean="0"/>
              <a:t>Frames</a:t>
            </a:r>
            <a:r>
              <a:rPr lang="es-PE" dirty="0" smtClean="0"/>
              <a:t> de robots aéreos</a:t>
            </a:r>
          </a:p>
          <a:p>
            <a:pPr lvl="1"/>
            <a:endParaRPr lang="es-PE" sz="1800" dirty="0"/>
          </a:p>
          <a:p>
            <a:pPr lvl="1"/>
            <a:endParaRPr lang="es-PE" dirty="0" smtClean="0"/>
          </a:p>
          <a:p>
            <a:pPr lvl="1"/>
            <a:endParaRPr lang="es-PE" sz="1800" dirty="0"/>
          </a:p>
          <a:p>
            <a:pPr lvl="1"/>
            <a:endParaRPr lang="es-PE" dirty="0" smtClean="0"/>
          </a:p>
          <a:p>
            <a:pPr lvl="1"/>
            <a:endParaRPr lang="es-PE" sz="1400" dirty="0"/>
          </a:p>
          <a:p>
            <a:pPr lvl="1"/>
            <a:endParaRPr lang="es-PE" sz="1400" dirty="0" smtClean="0"/>
          </a:p>
          <a:p>
            <a:pPr lvl="1"/>
            <a:r>
              <a:rPr lang="es-PE" dirty="0" smtClean="0"/>
              <a:t>Chasis robots terrestres</a:t>
            </a:r>
            <a:endParaRPr lang="es-PE" sz="1800" dirty="0" smtClean="0"/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Chasis de Robots Móviles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66" y="2857886"/>
            <a:ext cx="2265254" cy="129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05" y="2742653"/>
            <a:ext cx="2115943" cy="15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2016224" cy="161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008015"/>
            <a:ext cx="1733353" cy="173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85184"/>
            <a:ext cx="1944216" cy="157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075777" y="5570076"/>
            <a:ext cx="88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Robot Pioneer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pic>
        <p:nvPicPr>
          <p:cNvPr id="18637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855304"/>
            <a:ext cx="1221768" cy="122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7997051" y="4089510"/>
            <a:ext cx="880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Hélices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563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Temas</a:t>
            </a:r>
            <a:endParaRPr lang="es-PE" dirty="0"/>
          </a:p>
        </p:txBody>
      </p:sp>
      <p:sp>
        <p:nvSpPr>
          <p:cNvPr id="7" name="Rectangle 16"/>
          <p:cNvSpPr/>
          <p:nvPr/>
        </p:nvSpPr>
        <p:spPr bwMode="auto">
          <a:xfrm>
            <a:off x="431803" y="1609638"/>
            <a:ext cx="8298833" cy="388306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/>
          <a:lstStyle/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b="1" dirty="0" smtClean="0">
                <a:solidFill>
                  <a:srgbClr val="0000FF"/>
                </a:solidFill>
              </a:rPr>
              <a:t>Componentes de un robot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 smtClean="0">
                <a:solidFill>
                  <a:schemeClr val="bg1">
                    <a:lumMod val="50000"/>
                  </a:schemeClr>
                </a:solidFill>
              </a:rPr>
              <a:t>Estructura mecánica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50000"/>
                  </a:schemeClr>
                </a:solidFill>
              </a:rPr>
              <a:t>Sistemas de actuación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</a:rPr>
              <a:t>3.1.   Motores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</a:rPr>
              <a:t>3.2 .  Transmisión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50000"/>
                  </a:schemeClr>
                </a:solidFill>
              </a:rPr>
              <a:t>Sistemas de </a:t>
            </a:r>
            <a:r>
              <a:rPr lang="es-PE" sz="2400" dirty="0" err="1">
                <a:solidFill>
                  <a:schemeClr val="bg1">
                    <a:lumMod val="50000"/>
                  </a:schemeClr>
                </a:solidFill>
              </a:rPr>
              <a:t>sensado</a:t>
            </a:r>
            <a:endParaRPr lang="es-P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</a:rPr>
              <a:t>4.1 .  Sensores propioceptivos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</a:rPr>
              <a:t>4.2 .  Sensores </a:t>
            </a:r>
            <a:r>
              <a:rPr lang="es-PE" sz="2000" dirty="0" err="1" smtClean="0">
                <a:solidFill>
                  <a:schemeClr val="bg1">
                    <a:lumMod val="50000"/>
                  </a:schemeClr>
                </a:solidFill>
              </a:rPr>
              <a:t>exteroceptivos</a:t>
            </a:r>
            <a:endParaRPr lang="es-PE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50000"/>
                  </a:schemeClr>
                </a:solidFill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52099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Estructura </a:t>
            </a:r>
            <a:r>
              <a:rPr lang="es-PE" dirty="0"/>
              <a:t>Mecánica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968552"/>
          </a:xfrm>
        </p:spPr>
        <p:txBody>
          <a:bodyPr/>
          <a:lstStyle/>
          <a:p>
            <a:r>
              <a:rPr lang="es-PE" sz="2000" dirty="0" smtClean="0"/>
              <a:t>Tipos de ruedas</a:t>
            </a:r>
          </a:p>
          <a:p>
            <a:endParaRPr lang="es-PE" sz="1400" dirty="0" smtClean="0"/>
          </a:p>
          <a:p>
            <a:pPr lvl="1"/>
            <a:r>
              <a:rPr lang="es-PE" dirty="0" smtClean="0"/>
              <a:t>Ruedas convencionales fijas</a:t>
            </a:r>
          </a:p>
          <a:p>
            <a:pPr lvl="1"/>
            <a:endParaRPr lang="es-PE" dirty="0"/>
          </a:p>
          <a:p>
            <a:pPr lvl="1"/>
            <a:r>
              <a:rPr lang="es-PE" dirty="0" smtClean="0"/>
              <a:t>Ruedas orientables</a:t>
            </a:r>
          </a:p>
          <a:p>
            <a:pPr lvl="1"/>
            <a:endParaRPr lang="es-PE" sz="3200" dirty="0" smtClean="0"/>
          </a:p>
          <a:p>
            <a:pPr lvl="1"/>
            <a:endParaRPr lang="es-PE" sz="3600" dirty="0"/>
          </a:p>
          <a:p>
            <a:pPr lvl="1"/>
            <a:endParaRPr lang="es-PE" sz="2800" dirty="0"/>
          </a:p>
          <a:p>
            <a:pPr lvl="1"/>
            <a:r>
              <a:rPr lang="es-PE" dirty="0" smtClean="0"/>
              <a:t>Ruedas omnidireccionales (</a:t>
            </a:r>
            <a:r>
              <a:rPr lang="es-PE" dirty="0" err="1" smtClean="0"/>
              <a:t>swedish</a:t>
            </a:r>
            <a:r>
              <a:rPr lang="es-PE" dirty="0" smtClean="0"/>
              <a:t>)</a:t>
            </a:r>
          </a:p>
          <a:p>
            <a:pPr lvl="1"/>
            <a:endParaRPr lang="es-PE" sz="2800" dirty="0"/>
          </a:p>
          <a:p>
            <a:pPr lvl="1"/>
            <a:r>
              <a:rPr lang="es-PE" dirty="0" smtClean="0"/>
              <a:t>Ruedas esféricas</a:t>
            </a:r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Ruedas de Robots Terrestres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5" name="Picture 4" descr="http://www.robotshop.com/content/images/inspectorbots-mega-bot-wireless-4wd-robot-platform-kit-larg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916832"/>
            <a:ext cx="1224136" cy="79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6"/>
          <p:cNvGrpSpPr/>
          <p:nvPr/>
        </p:nvGrpSpPr>
        <p:grpSpPr>
          <a:xfrm>
            <a:off x="1907704" y="3327802"/>
            <a:ext cx="1440160" cy="1181318"/>
            <a:chOff x="7072312" y="4567999"/>
            <a:chExt cx="1608912" cy="1724826"/>
          </a:xfrm>
        </p:grpSpPr>
        <p:pic>
          <p:nvPicPr>
            <p:cNvPr id="7" name="Picture 8" descr="휠_centered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72312" y="4567999"/>
              <a:ext cx="1608912" cy="1724826"/>
            </a:xfrm>
            <a:prstGeom prst="rect">
              <a:avLst/>
            </a:prstGeom>
          </p:spPr>
        </p:pic>
        <p:sp>
          <p:nvSpPr>
            <p:cNvPr id="9" name="Rectangle 15"/>
            <p:cNvSpPr/>
            <p:nvPr/>
          </p:nvSpPr>
          <p:spPr bwMode="auto">
            <a:xfrm>
              <a:off x="8078505" y="6134100"/>
              <a:ext cx="265395" cy="1587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Rectangle 18"/>
            <p:cNvSpPr/>
            <p:nvPr/>
          </p:nvSpPr>
          <p:spPr bwMode="auto">
            <a:xfrm>
              <a:off x="8098207" y="4705350"/>
              <a:ext cx="265395" cy="1587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70961" y="3212976"/>
            <a:ext cx="1345255" cy="1275610"/>
            <a:chOff x="5057735" y="2122586"/>
            <a:chExt cx="1657390" cy="1842796"/>
          </a:xfrm>
        </p:grpSpPr>
        <p:pic>
          <p:nvPicPr>
            <p:cNvPr id="12" name="Picture 9" descr="휠_offset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7735" y="2122586"/>
              <a:ext cx="1657390" cy="1842796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/>
          </p:nvSpPr>
          <p:spPr bwMode="auto">
            <a:xfrm>
              <a:off x="6400800" y="3725871"/>
              <a:ext cx="123825" cy="2299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Rectangle 11"/>
            <p:cNvSpPr/>
            <p:nvPr/>
          </p:nvSpPr>
          <p:spPr bwMode="auto">
            <a:xfrm>
              <a:off x="5372100" y="2573346"/>
              <a:ext cx="123825" cy="2299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" name="3 Rectángulo"/>
          <p:cNvSpPr/>
          <p:nvPr/>
        </p:nvSpPr>
        <p:spPr>
          <a:xfrm>
            <a:off x="3059832" y="3775858"/>
            <a:ext cx="1085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dirty="0">
                <a:latin typeface="Gill Sans"/>
              </a:rPr>
              <a:t>centradas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6388023" y="3717032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dirty="0">
                <a:latin typeface="Gill Sans"/>
              </a:rPr>
              <a:t>descentradas</a:t>
            </a:r>
          </a:p>
        </p:txBody>
      </p:sp>
      <p:pic>
        <p:nvPicPr>
          <p:cNvPr id="16" name="Picture 4" descr="http://s3-ap-southeast-2.amazonaws.com/wh1.thewebconsole.com/wh/707/images/5-F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2" y="4725144"/>
            <a:ext cx="864096" cy="8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seniordesign.engr.uidaho.edu/2011-2012/drumroll/images/Spherical%20Wheel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5589240"/>
            <a:ext cx="1224136" cy="91810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99741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Estructura </a:t>
            </a:r>
            <a:r>
              <a:rPr lang="es-PE" dirty="0"/>
              <a:t>Mecánica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5112568"/>
          </a:xfrm>
        </p:spPr>
        <p:txBody>
          <a:bodyPr/>
          <a:lstStyle/>
          <a:p>
            <a:r>
              <a:rPr lang="es-PE" sz="2000" dirty="0" smtClean="0"/>
              <a:t>Típicamente con algún software especializado:</a:t>
            </a:r>
          </a:p>
          <a:p>
            <a:pPr lvl="1"/>
            <a:r>
              <a:rPr lang="es-PE" dirty="0" err="1" smtClean="0"/>
              <a:t>Solidworks</a:t>
            </a:r>
            <a:r>
              <a:rPr lang="es-PE" dirty="0" smtClean="0"/>
              <a:t>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s-P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Dassault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P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Systèmes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s-P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s-PE" dirty="0" smtClean="0"/>
              <a:t>Inventor 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(Autodesk)</a:t>
            </a:r>
          </a:p>
          <a:p>
            <a:pPr lvl="1"/>
            <a:r>
              <a:rPr lang="es-PE" dirty="0" err="1" smtClean="0"/>
              <a:t>Blender</a:t>
            </a:r>
            <a:r>
              <a:rPr lang="es-PE" dirty="0" smtClean="0"/>
              <a:t> 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s-P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Blender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P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Foundation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s-PE" dirty="0" smtClean="0"/>
              <a:t>: Open </a:t>
            </a:r>
            <a:r>
              <a:rPr lang="es-PE" dirty="0" err="1" smtClean="0"/>
              <a:t>source</a:t>
            </a:r>
            <a:r>
              <a:rPr lang="es-PE" dirty="0" smtClean="0"/>
              <a:t> </a:t>
            </a:r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Diseño Mecánico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02" y="3457263"/>
            <a:ext cx="3433390" cy="25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403648" y="6119718"/>
            <a:ext cx="27638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https://grabcad.com/library/robotic-arm--8</a:t>
            </a:r>
          </a:p>
        </p:txBody>
      </p:sp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57262"/>
            <a:ext cx="3096344" cy="252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773293" y="6119718"/>
            <a:ext cx="21339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https://youtu.be/ymSvUJouToU</a:t>
            </a:r>
          </a:p>
        </p:txBody>
      </p:sp>
    </p:spTree>
    <p:extLst>
      <p:ext uri="{BB962C8B-B14F-4D97-AF65-F5344CB8AC3E}">
        <p14:creationId xmlns:p14="http://schemas.microsoft.com/office/powerpoint/2010/main" val="160093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Temas</a:t>
            </a:r>
            <a:endParaRPr lang="es-PE" dirty="0"/>
          </a:p>
        </p:txBody>
      </p:sp>
      <p:sp>
        <p:nvSpPr>
          <p:cNvPr id="7" name="Rectangle 16"/>
          <p:cNvSpPr/>
          <p:nvPr/>
        </p:nvSpPr>
        <p:spPr bwMode="auto">
          <a:xfrm>
            <a:off x="431803" y="2824670"/>
            <a:ext cx="8298833" cy="388306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/>
          <a:lstStyle/>
          <a:p>
            <a:pPr marL="457200" indent="-457200">
              <a:lnSpc>
                <a:spcPts val="4500"/>
              </a:lnSpc>
              <a:spcBef>
                <a:spcPts val="300"/>
              </a:spcBef>
            </a:pP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Componentes de un robot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</a:pP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Estructura mecánica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</a:pPr>
            <a:r>
              <a:rPr lang="es-PE" b="1" dirty="0">
                <a:solidFill>
                  <a:srgbClr val="0000FF"/>
                </a:solidFill>
              </a:rPr>
              <a:t>Sistemas de actuación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</a:rPr>
              <a:t>3.1.   Motores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</a:rPr>
              <a:t>3.2 .  Transmisión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50000"/>
                  </a:schemeClr>
                </a:solidFill>
              </a:rPr>
              <a:t>Sistemas de </a:t>
            </a:r>
            <a:r>
              <a:rPr lang="es-PE" sz="2400" dirty="0" err="1">
                <a:solidFill>
                  <a:schemeClr val="bg1">
                    <a:lumMod val="50000"/>
                  </a:schemeClr>
                </a:solidFill>
              </a:rPr>
              <a:t>sensado</a:t>
            </a:r>
            <a:endParaRPr lang="es-P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</a:rPr>
              <a:t>4.1 .  Sensores propioceptivos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</a:rPr>
              <a:t>4.2 .  Sensores </a:t>
            </a:r>
            <a:r>
              <a:rPr lang="es-PE" sz="2000" dirty="0" err="1" smtClean="0">
                <a:solidFill>
                  <a:schemeClr val="bg1">
                    <a:lumMod val="50000"/>
                  </a:schemeClr>
                </a:solidFill>
              </a:rPr>
              <a:t>exteroceptivos</a:t>
            </a:r>
            <a:endParaRPr lang="es-PE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50000"/>
                  </a:schemeClr>
                </a:solidFill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365890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 redondeado"/>
          <p:cNvSpPr/>
          <p:nvPr/>
        </p:nvSpPr>
        <p:spPr bwMode="auto">
          <a:xfrm>
            <a:off x="1494964" y="2883396"/>
            <a:ext cx="5994401" cy="1461657"/>
          </a:xfrm>
          <a:prstGeom prst="roundRect">
            <a:avLst>
              <a:gd name="adj" fmla="val 2124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Sistemas de Actuación</a:t>
            </a:r>
            <a:endParaRPr lang="es-PE" dirty="0"/>
          </a:p>
        </p:txBody>
      </p:sp>
      <p:sp>
        <p:nvSpPr>
          <p:cNvPr id="6" name="5 Rectángulo redondeado"/>
          <p:cNvSpPr/>
          <p:nvPr/>
        </p:nvSpPr>
        <p:spPr bwMode="auto">
          <a:xfrm>
            <a:off x="3829306" y="3218620"/>
            <a:ext cx="1533223" cy="829227"/>
          </a:xfrm>
          <a:prstGeom prst="roundRect">
            <a:avLst>
              <a:gd name="adj" fmla="val 291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183784" y="3441259"/>
            <a:ext cx="780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>
                <a:latin typeface="Gill Sans"/>
              </a:rPr>
              <a:t>Motor</a:t>
            </a:r>
            <a:endParaRPr lang="es-PE" dirty="0">
              <a:latin typeface="Gill Sans"/>
            </a:endParaRPr>
          </a:p>
        </p:txBody>
      </p:sp>
      <p:sp>
        <p:nvSpPr>
          <p:cNvPr id="8" name="7 Rectángulo redondeado"/>
          <p:cNvSpPr/>
          <p:nvPr/>
        </p:nvSpPr>
        <p:spPr bwMode="auto">
          <a:xfrm>
            <a:off x="1648685" y="3218621"/>
            <a:ext cx="1637056" cy="829227"/>
          </a:xfrm>
          <a:prstGeom prst="roundRect">
            <a:avLst>
              <a:gd name="adj" fmla="val 291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648685" y="3299107"/>
            <a:ext cx="16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latin typeface="Gill Sans"/>
              </a:rPr>
              <a:t>Amplificador de potencia</a:t>
            </a:r>
            <a:endParaRPr lang="es-PE" dirty="0">
              <a:latin typeface="Gill Sans"/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903734" y="3219230"/>
            <a:ext cx="1454822" cy="829227"/>
          </a:xfrm>
          <a:prstGeom prst="roundRect">
            <a:avLst>
              <a:gd name="adj" fmla="val 291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903734" y="3433987"/>
            <a:ext cx="14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dirty="0">
                <a:latin typeface="Gill Sans"/>
              </a:rPr>
              <a:t>T</a:t>
            </a:r>
            <a:r>
              <a:rPr lang="es-PE" dirty="0" smtClean="0">
                <a:latin typeface="Gill Sans"/>
              </a:rPr>
              <a:t>ransmisión</a:t>
            </a:r>
          </a:p>
        </p:txBody>
      </p:sp>
      <p:sp>
        <p:nvSpPr>
          <p:cNvPr id="15" name="14 Flecha derecha"/>
          <p:cNvSpPr/>
          <p:nvPr/>
        </p:nvSpPr>
        <p:spPr bwMode="auto">
          <a:xfrm>
            <a:off x="3306617" y="3439530"/>
            <a:ext cx="525026" cy="301661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1517215" y="1648978"/>
            <a:ext cx="1759530" cy="771910"/>
          </a:xfrm>
          <a:prstGeom prst="roundRect">
            <a:avLst>
              <a:gd name="adj" fmla="val 291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559527" y="1700808"/>
            <a:ext cx="167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latin typeface="Gill Sans"/>
              </a:rPr>
              <a:t>Fuente de poder</a:t>
            </a:r>
            <a:endParaRPr lang="es-PE" dirty="0">
              <a:latin typeface="Gill Sans"/>
            </a:endParaRPr>
          </a:p>
        </p:txBody>
      </p:sp>
      <p:cxnSp>
        <p:nvCxnSpPr>
          <p:cNvPr id="22" name="21 Conector recto de flecha"/>
          <p:cNvCxnSpPr/>
          <p:nvPr/>
        </p:nvCxnSpPr>
        <p:spPr bwMode="auto">
          <a:xfrm>
            <a:off x="2454468" y="4037635"/>
            <a:ext cx="0" cy="70751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5" name="24 Flecha derecha"/>
          <p:cNvSpPr/>
          <p:nvPr/>
        </p:nvSpPr>
        <p:spPr bwMode="auto">
          <a:xfrm>
            <a:off x="5368294" y="3463393"/>
            <a:ext cx="525026" cy="301661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26 Flecha derecha"/>
          <p:cNvSpPr/>
          <p:nvPr/>
        </p:nvSpPr>
        <p:spPr bwMode="auto">
          <a:xfrm>
            <a:off x="1091990" y="3482401"/>
            <a:ext cx="525026" cy="301661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27 Flecha derecha"/>
          <p:cNvSpPr/>
          <p:nvPr/>
        </p:nvSpPr>
        <p:spPr bwMode="auto">
          <a:xfrm>
            <a:off x="7362421" y="3450253"/>
            <a:ext cx="373693" cy="314801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28 Flecha derecha"/>
          <p:cNvSpPr/>
          <p:nvPr/>
        </p:nvSpPr>
        <p:spPr bwMode="auto">
          <a:xfrm rot="5400000">
            <a:off x="2068500" y="2642478"/>
            <a:ext cx="705202" cy="301661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0" name="29 Conector recto de flecha"/>
          <p:cNvCxnSpPr/>
          <p:nvPr/>
        </p:nvCxnSpPr>
        <p:spPr bwMode="auto">
          <a:xfrm>
            <a:off x="4646715" y="4045231"/>
            <a:ext cx="0" cy="70751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 bwMode="auto">
          <a:xfrm>
            <a:off x="6642323" y="4037635"/>
            <a:ext cx="0" cy="70751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1805843" y="4748959"/>
            <a:ext cx="123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rgbClr val="00B050"/>
                </a:solidFill>
              </a:rPr>
              <a:t>disipación de potencia</a:t>
            </a:r>
            <a:endParaRPr lang="es-PE" sz="1400" dirty="0">
              <a:solidFill>
                <a:srgbClr val="00B05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4031455" y="4777988"/>
            <a:ext cx="123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rgbClr val="00B050"/>
                </a:solidFill>
              </a:rPr>
              <a:t>disipación de potencia</a:t>
            </a:r>
            <a:endParaRPr lang="es-PE" sz="1400" dirty="0">
              <a:solidFill>
                <a:srgbClr val="00B05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6015885" y="4777988"/>
            <a:ext cx="123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rgbClr val="00B050"/>
                </a:solidFill>
              </a:rPr>
              <a:t>disipación de potencia</a:t>
            </a:r>
            <a:endParaRPr lang="es-PE" sz="1400" dirty="0">
              <a:solidFill>
                <a:srgbClr val="00B050"/>
              </a:solidFill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92572" y="3544794"/>
            <a:ext cx="1407886" cy="1448883"/>
          </a:xfrm>
          <a:prstGeom prst="rect">
            <a:avLst/>
          </a:prstGeom>
        </p:spPr>
      </p:pic>
      <p:sp>
        <p:nvSpPr>
          <p:cNvPr id="34" name="33 CuadroTexto"/>
          <p:cNvSpPr txBox="1"/>
          <p:nvPr/>
        </p:nvSpPr>
        <p:spPr>
          <a:xfrm>
            <a:off x="7626367" y="2942453"/>
            <a:ext cx="1230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articulación</a:t>
            </a:r>
            <a:endParaRPr lang="es-P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7" name="16 Conector recto de flecha"/>
          <p:cNvCxnSpPr/>
          <p:nvPr/>
        </p:nvCxnSpPr>
        <p:spPr bwMode="auto">
          <a:xfrm flipH="1">
            <a:off x="7968345" y="3264744"/>
            <a:ext cx="128142" cy="23217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163075" y="3350864"/>
            <a:ext cx="97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>
                <a:solidFill>
                  <a:srgbClr val="00B050"/>
                </a:solidFill>
              </a:rPr>
              <a:t>Señal de control</a:t>
            </a:r>
            <a:endParaRPr lang="es-PE" sz="1600" dirty="0">
              <a:solidFill>
                <a:srgbClr val="00B050"/>
              </a:solidFill>
            </a:endParaRPr>
          </a:p>
        </p:txBody>
      </p:sp>
      <p:sp>
        <p:nvSpPr>
          <p:cNvPr id="35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Esquema</a:t>
            </a:r>
            <a:r>
              <a:rPr lang="en-US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 General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877585" y="4941168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ill Sans"/>
              </a:rPr>
              <a:t>Robot UR5</a:t>
            </a:r>
            <a:endParaRPr lang="es-PE" sz="1600" dirty="0">
              <a:solidFill>
                <a:schemeClr val="tx2">
                  <a:lumMod val="60000"/>
                  <a:lumOff val="40000"/>
                </a:schemeClr>
              </a:solidFill>
              <a:latin typeface="Gill San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45479" y="3933056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(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eléctrico)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012160" y="2401143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(mecánico)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3203848" y="2276872"/>
            <a:ext cx="1859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(eléctrico, hidráulico o neumático)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cxnSp>
        <p:nvCxnSpPr>
          <p:cNvPr id="16" name="15 Conector recto de flecha"/>
          <p:cNvCxnSpPr/>
          <p:nvPr/>
        </p:nvCxnSpPr>
        <p:spPr>
          <a:xfrm flipH="1">
            <a:off x="2699793" y="2593075"/>
            <a:ext cx="671204" cy="20023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flipH="1">
            <a:off x="3493827" y="2729552"/>
            <a:ext cx="68239" cy="73697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 flipH="1">
            <a:off x="5630808" y="2715904"/>
            <a:ext cx="669384" cy="73434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>
            <a:off x="6804248" y="2729552"/>
            <a:ext cx="678325" cy="72281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63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/>
      <p:bldP spid="8" grpId="0" animBg="1"/>
      <p:bldP spid="9" grpId="0"/>
      <p:bldP spid="10" grpId="0" animBg="1"/>
      <p:bldP spid="11" grpId="0"/>
      <p:bldP spid="15" grpId="0" animBg="1"/>
      <p:bldP spid="19" grpId="0" animBg="1"/>
      <p:bldP spid="20" grpId="0"/>
      <p:bldP spid="25" grpId="0" animBg="1"/>
      <p:bldP spid="27" grpId="0" animBg="1"/>
      <p:bldP spid="28" grpId="0" animBg="1"/>
      <p:bldP spid="29" grpId="0" animBg="1"/>
      <p:bldP spid="12" grpId="0"/>
      <p:bldP spid="32" grpId="0"/>
      <p:bldP spid="33" grpId="0"/>
      <p:bldP spid="34" grpId="0"/>
      <p:bldP spid="18" grpId="0"/>
      <p:bldP spid="3" grpId="0"/>
      <p:bldP spid="4" grpId="0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Sistemas </a:t>
            </a:r>
            <a:r>
              <a:rPr lang="es-PE" dirty="0"/>
              <a:t>de Actuación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3280228"/>
            <a:ext cx="8229600" cy="3317124"/>
          </a:xfrm>
        </p:spPr>
        <p:txBody>
          <a:bodyPr/>
          <a:lstStyle/>
          <a:p>
            <a:r>
              <a:rPr lang="es-PE" sz="2000" dirty="0" smtClean="0"/>
              <a:t>Abastece de potencia al amplificador 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(y al actuador)</a:t>
            </a:r>
          </a:p>
          <a:p>
            <a:pPr>
              <a:spcBef>
                <a:spcPts val="1200"/>
              </a:spcBef>
            </a:pPr>
            <a:r>
              <a:rPr lang="es-PE" sz="2000" dirty="0" smtClean="0"/>
              <a:t>Para motores </a:t>
            </a:r>
            <a:r>
              <a:rPr lang="es-PE" sz="2000" dirty="0" smtClean="0">
                <a:solidFill>
                  <a:srgbClr val="00B050"/>
                </a:solidFill>
              </a:rPr>
              <a:t>eléctricos</a:t>
            </a:r>
          </a:p>
          <a:p>
            <a:pPr lvl="1">
              <a:spcBef>
                <a:spcPts val="900"/>
              </a:spcBef>
            </a:pPr>
            <a:r>
              <a:rPr lang="es-PE" dirty="0"/>
              <a:t>Baterías</a:t>
            </a:r>
          </a:p>
          <a:p>
            <a:pPr marL="627063" lvl="2" indent="-192088"/>
            <a:r>
              <a:rPr lang="es-PE" dirty="0" smtClean="0"/>
              <a:t>Ejemplo: </a:t>
            </a:r>
            <a:r>
              <a:rPr lang="es-PE" dirty="0" err="1" smtClean="0"/>
              <a:t>NiMh</a:t>
            </a:r>
            <a:r>
              <a:rPr lang="es-PE" dirty="0" smtClean="0"/>
              <a:t> </a:t>
            </a:r>
            <a:r>
              <a:rPr lang="es-PE" dirty="0"/>
              <a:t>(Níquel-metal hidruro), </a:t>
            </a:r>
          </a:p>
          <a:p>
            <a:pPr marL="627063" lvl="2" indent="-192088"/>
            <a:r>
              <a:rPr lang="es-PE" dirty="0" smtClean="0"/>
              <a:t>Ejemplo: </a:t>
            </a:r>
            <a:r>
              <a:rPr lang="es-PE" dirty="0" err="1" smtClean="0"/>
              <a:t>LiPo</a:t>
            </a:r>
            <a:r>
              <a:rPr lang="es-PE" dirty="0" smtClean="0"/>
              <a:t> (Polímero de iones de litio)</a:t>
            </a:r>
            <a:endParaRPr lang="es-PE" sz="1600" dirty="0" smtClean="0"/>
          </a:p>
          <a:p>
            <a:pPr lvl="1">
              <a:spcBef>
                <a:spcPts val="900"/>
              </a:spcBef>
            </a:pPr>
            <a:r>
              <a:rPr lang="es-PE" sz="1800" dirty="0" smtClean="0"/>
              <a:t>Transformador con rectificación (para DC)</a:t>
            </a:r>
          </a:p>
          <a:p>
            <a:pPr>
              <a:spcBef>
                <a:spcPts val="1200"/>
              </a:spcBef>
            </a:pPr>
            <a:r>
              <a:rPr lang="es-PE" sz="2000" dirty="0" smtClean="0"/>
              <a:t>Para motores </a:t>
            </a:r>
            <a:r>
              <a:rPr lang="es-PE" sz="2000" dirty="0" smtClean="0">
                <a:solidFill>
                  <a:srgbClr val="00B050"/>
                </a:solidFill>
              </a:rPr>
              <a:t>hidráulicos</a:t>
            </a:r>
            <a:r>
              <a:rPr lang="es-PE" sz="2000" dirty="0" smtClean="0"/>
              <a:t> o </a:t>
            </a:r>
            <a:r>
              <a:rPr lang="es-PE" sz="2000" dirty="0" smtClean="0">
                <a:solidFill>
                  <a:srgbClr val="00B050"/>
                </a:solidFill>
              </a:rPr>
              <a:t>neumáticos</a:t>
            </a:r>
          </a:p>
          <a:p>
            <a:pPr lvl="1"/>
            <a:r>
              <a:rPr lang="es-PE" sz="1800" dirty="0" smtClean="0"/>
              <a:t>Bombas para enviar el </a:t>
            </a:r>
            <a:r>
              <a:rPr lang="es-PE" sz="1800" dirty="0" err="1" smtClean="0"/>
              <a:t>fluído</a:t>
            </a:r>
            <a:endParaRPr lang="es-PE" sz="2000" dirty="0" smtClean="0"/>
          </a:p>
        </p:txBody>
      </p:sp>
      <p:sp>
        <p:nvSpPr>
          <p:cNvPr id="8" name="7 Rectángulo redondeado"/>
          <p:cNvSpPr/>
          <p:nvPr/>
        </p:nvSpPr>
        <p:spPr bwMode="auto">
          <a:xfrm>
            <a:off x="3853734" y="1515284"/>
            <a:ext cx="1489820" cy="565441"/>
          </a:xfrm>
          <a:prstGeom prst="roundRect">
            <a:avLst>
              <a:gd name="adj" fmla="val 29167"/>
            </a:avLst>
          </a:prstGeom>
          <a:solidFill>
            <a:schemeClr val="tx2">
              <a:lumMod val="10000"/>
              <a:lumOff val="9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761190" y="2412177"/>
            <a:ext cx="167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Amplificador de potencia</a:t>
            </a:r>
            <a:endParaRPr lang="es-PE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761191" y="1628727"/>
            <a:ext cx="1674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Fuente de poder</a:t>
            </a:r>
            <a:endParaRPr lang="es-PE" sz="1600" dirty="0"/>
          </a:p>
        </p:txBody>
      </p:sp>
      <p:sp>
        <p:nvSpPr>
          <p:cNvPr id="15" name="14 Flecha derecha"/>
          <p:cNvSpPr/>
          <p:nvPr/>
        </p:nvSpPr>
        <p:spPr bwMode="auto">
          <a:xfrm rot="5400000">
            <a:off x="4442012" y="2191161"/>
            <a:ext cx="262512" cy="196942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745" y="2978237"/>
            <a:ext cx="1905000" cy="1609725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589" y="4867287"/>
            <a:ext cx="1981200" cy="1487424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8374693" y="3366425"/>
            <a:ext cx="73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Fuente eléctrica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8287657" y="5380166"/>
            <a:ext cx="856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Fuente  hidráulica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n-US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Fuente</a:t>
            </a:r>
            <a:r>
              <a:rPr lang="en-US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 de </a:t>
            </a:r>
            <a:r>
              <a:rPr lang="en-US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Poder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62321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5" grpId="0" animBg="1"/>
      <p:bldP spid="16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Sistemas </a:t>
            </a:r>
            <a:r>
              <a:rPr lang="es-PE" dirty="0"/>
              <a:t>de Actuación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7661" y="3280228"/>
            <a:ext cx="8229600" cy="3245116"/>
          </a:xfrm>
        </p:spPr>
        <p:txBody>
          <a:bodyPr/>
          <a:lstStyle/>
          <a:p>
            <a:r>
              <a:rPr lang="es-PE" sz="2000" dirty="0" smtClean="0"/>
              <a:t>Modula la potencia de la fuente de poder usando la señal de control</a:t>
            </a:r>
          </a:p>
          <a:p>
            <a:pPr marL="444500" lvl="1" indent="-158750"/>
            <a:r>
              <a:rPr lang="es-PE" sz="1800" dirty="0" smtClean="0"/>
              <a:t>Envía al actuador</a:t>
            </a:r>
          </a:p>
          <a:p>
            <a:pPr>
              <a:spcBef>
                <a:spcPts val="1200"/>
              </a:spcBef>
            </a:pPr>
            <a:r>
              <a:rPr lang="es-PE" sz="2000" dirty="0" smtClean="0"/>
              <a:t>Para motores </a:t>
            </a:r>
            <a:r>
              <a:rPr lang="es-PE" sz="2000" dirty="0" smtClean="0">
                <a:solidFill>
                  <a:srgbClr val="00B050"/>
                </a:solidFill>
              </a:rPr>
              <a:t>eléctricos</a:t>
            </a:r>
          </a:p>
          <a:p>
            <a:pPr marL="444500" lvl="1" indent="-158750"/>
            <a:r>
              <a:rPr lang="es-PE" sz="1800" dirty="0" smtClean="0"/>
              <a:t>Brinda </a:t>
            </a:r>
            <a:r>
              <a:rPr lang="es-PE" sz="1800" dirty="0"/>
              <a:t>voltaje o corriente </a:t>
            </a:r>
            <a:r>
              <a:rPr lang="es-P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(DC o AC</a:t>
            </a:r>
            <a:r>
              <a:rPr lang="es-P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s-PE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44500" lvl="1" indent="-158750"/>
            <a:r>
              <a:rPr lang="es-PE" sz="1800" dirty="0" smtClean="0">
                <a:solidFill>
                  <a:schemeClr val="accent4">
                    <a:lumMod val="75000"/>
                  </a:schemeClr>
                </a:solidFill>
              </a:rPr>
              <a:t>Ejemplo: </a:t>
            </a:r>
            <a:r>
              <a:rPr lang="es-PE" sz="1800" dirty="0" smtClean="0"/>
              <a:t>conversores DC/DC </a:t>
            </a:r>
            <a:r>
              <a:rPr lang="es-P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(para motores DC de imán permanente)</a:t>
            </a:r>
            <a:r>
              <a:rPr lang="es-PE" sz="1800" dirty="0" smtClean="0"/>
              <a:t>, inversores o conversores DC/AC </a:t>
            </a:r>
            <a:r>
              <a:rPr lang="es-P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(para motores DC </a:t>
            </a:r>
            <a:r>
              <a:rPr lang="es-P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brushless</a:t>
            </a:r>
            <a:r>
              <a:rPr lang="es-P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s-PE" sz="2000" dirty="0" smtClean="0"/>
              <a:t>Para motores </a:t>
            </a:r>
            <a:r>
              <a:rPr lang="es-PE" sz="2000" dirty="0" smtClean="0">
                <a:solidFill>
                  <a:srgbClr val="00B050"/>
                </a:solidFill>
              </a:rPr>
              <a:t>hidráulicos</a:t>
            </a:r>
            <a:r>
              <a:rPr lang="es-PE" sz="2000" dirty="0" smtClean="0"/>
              <a:t> o </a:t>
            </a:r>
            <a:r>
              <a:rPr lang="es-PE" sz="2000" dirty="0" smtClean="0">
                <a:solidFill>
                  <a:srgbClr val="00B050"/>
                </a:solidFill>
              </a:rPr>
              <a:t>neumáticos</a:t>
            </a:r>
          </a:p>
          <a:p>
            <a:pPr marL="444500" lvl="1" indent="-158750"/>
            <a:r>
              <a:rPr lang="es-PE" sz="1800" dirty="0" smtClean="0"/>
              <a:t>Varía </a:t>
            </a:r>
            <a:r>
              <a:rPr lang="es-PE" sz="1800" dirty="0"/>
              <a:t>el flujo de fluido al motor</a:t>
            </a:r>
          </a:p>
          <a:p>
            <a:endParaRPr lang="es-PE" sz="2000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5652120" y="2153674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/>
              <a:t>Motor</a:t>
            </a:r>
            <a:endParaRPr lang="es-PE" sz="1600" dirty="0"/>
          </a:p>
        </p:txBody>
      </p:sp>
      <p:sp>
        <p:nvSpPr>
          <p:cNvPr id="8" name="7 Rectángulo redondeado"/>
          <p:cNvSpPr/>
          <p:nvPr/>
        </p:nvSpPr>
        <p:spPr bwMode="auto">
          <a:xfrm>
            <a:off x="3790573" y="2049525"/>
            <a:ext cx="1489820" cy="565441"/>
          </a:xfrm>
          <a:prstGeom prst="roundRect">
            <a:avLst>
              <a:gd name="adj" fmla="val 29167"/>
            </a:avLst>
          </a:prstGeom>
          <a:solidFill>
            <a:schemeClr val="tx2">
              <a:lumMod val="10000"/>
              <a:lumOff val="9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715362" y="2052137"/>
            <a:ext cx="167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Amplificador de potencia</a:t>
            </a:r>
            <a:endParaRPr lang="es-PE" sz="1600" dirty="0"/>
          </a:p>
        </p:txBody>
      </p:sp>
      <p:sp>
        <p:nvSpPr>
          <p:cNvPr id="10" name="9 Flecha derecha"/>
          <p:cNvSpPr/>
          <p:nvPr/>
        </p:nvSpPr>
        <p:spPr bwMode="auto">
          <a:xfrm>
            <a:off x="5338449" y="2181768"/>
            <a:ext cx="262513" cy="282367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678582" y="1448318"/>
            <a:ext cx="1674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Fuente de poder</a:t>
            </a:r>
            <a:endParaRPr lang="es-PE" sz="1600" dirty="0"/>
          </a:p>
        </p:txBody>
      </p:sp>
      <p:sp>
        <p:nvSpPr>
          <p:cNvPr id="14" name="13 Flecha derecha"/>
          <p:cNvSpPr/>
          <p:nvPr/>
        </p:nvSpPr>
        <p:spPr bwMode="auto">
          <a:xfrm>
            <a:off x="3485042" y="2199480"/>
            <a:ext cx="247475" cy="290087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14 Flecha derecha"/>
          <p:cNvSpPr/>
          <p:nvPr/>
        </p:nvSpPr>
        <p:spPr bwMode="auto">
          <a:xfrm rot="5400000">
            <a:off x="4379374" y="1761601"/>
            <a:ext cx="262512" cy="196942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835696" y="2181768"/>
            <a:ext cx="1640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>
                <a:solidFill>
                  <a:schemeClr val="bg1">
                    <a:lumMod val="50000"/>
                  </a:schemeClr>
                </a:solidFill>
              </a:rPr>
              <a:t>Señal de control</a:t>
            </a:r>
            <a:endParaRPr lang="es-P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n-US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Amplificador</a:t>
            </a:r>
            <a:r>
              <a:rPr lang="en-US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 de </a:t>
            </a:r>
            <a:r>
              <a:rPr lang="en-US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Potencia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09213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2" grpId="0"/>
      <p:bldP spid="14" grpId="0" animBg="1"/>
      <p:bldP spid="15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431803" y="3278748"/>
            <a:ext cx="8298833" cy="388306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/>
          <a:lstStyle/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Introducción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Estructura mecánica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Sistemas de actuación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b="1" dirty="0" smtClean="0">
                <a:solidFill>
                  <a:srgbClr val="0000FF"/>
                </a:solidFill>
              </a:rPr>
              <a:t>3.1.   Motores</a:t>
            </a:r>
            <a:endParaRPr lang="es-PE" sz="2000" b="1" dirty="0">
              <a:solidFill>
                <a:srgbClr val="0000FF"/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65000"/>
                  </a:schemeClr>
                </a:solidFill>
              </a:rPr>
              <a:t>3.2 .  Transmisión</a:t>
            </a:r>
            <a:endParaRPr lang="es-PE" sz="20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Sistemas de </a:t>
            </a:r>
            <a:r>
              <a:rPr lang="es-PE" sz="2400" dirty="0" err="1">
                <a:solidFill>
                  <a:schemeClr val="bg1">
                    <a:lumMod val="65000"/>
                  </a:schemeClr>
                </a:solidFill>
              </a:rPr>
              <a:t>sensado</a:t>
            </a:r>
            <a:endParaRPr lang="es-PE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65000"/>
                  </a:schemeClr>
                </a:solidFill>
              </a:rPr>
              <a:t>4.1 .  Sensores propioceptivos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65000"/>
                  </a:schemeClr>
                </a:solidFill>
              </a:rPr>
              <a:t>4.2 .  Sensores </a:t>
            </a:r>
            <a:r>
              <a:rPr lang="es-PE" sz="2000" dirty="0" err="1" smtClean="0">
                <a:solidFill>
                  <a:schemeClr val="bg1">
                    <a:lumMod val="65000"/>
                  </a:schemeClr>
                </a:solidFill>
              </a:rPr>
              <a:t>exteroceptivos</a:t>
            </a:r>
            <a:endParaRPr lang="es-P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Ejemplos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Temas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878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50">
        <p14:prism/>
      </p:transition>
    </mc:Choice>
    <mc:Fallback xmlns="">
      <p:transition spd="slow" advTm="5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build="p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Sistemas de Actuación:</a:t>
            </a:r>
            <a:r>
              <a:rPr lang="es-PE" sz="2600" dirty="0"/>
              <a:t> </a:t>
            </a:r>
            <a:r>
              <a:rPr lang="es-PE" dirty="0" smtClean="0"/>
              <a:t>Motores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8749" y="2837786"/>
            <a:ext cx="8229600" cy="3380375"/>
          </a:xfrm>
        </p:spPr>
        <p:txBody>
          <a:bodyPr/>
          <a:lstStyle/>
          <a:p>
            <a:r>
              <a:rPr lang="es-PE" sz="2000" dirty="0" smtClean="0"/>
              <a:t>Permiten el movimiento de las articulaciones</a:t>
            </a:r>
          </a:p>
          <a:p>
            <a:pPr>
              <a:spcBef>
                <a:spcPts val="1800"/>
              </a:spcBef>
            </a:pPr>
            <a:r>
              <a:rPr lang="es-PE" sz="2000" dirty="0" smtClean="0"/>
              <a:t>Tipos de motores:</a:t>
            </a:r>
          </a:p>
          <a:p>
            <a:pPr marL="525463" lvl="1" indent="-158750"/>
            <a:r>
              <a:rPr lang="es-PE" dirty="0"/>
              <a:t>Motores </a:t>
            </a:r>
            <a:r>
              <a:rPr lang="es-PE" dirty="0">
                <a:solidFill>
                  <a:srgbClr val="00B050"/>
                </a:solidFill>
              </a:rPr>
              <a:t>eléctricos</a:t>
            </a:r>
            <a:r>
              <a:rPr lang="es-PE" dirty="0"/>
              <a:t>: energía eléctrica</a:t>
            </a:r>
          </a:p>
          <a:p>
            <a:pPr marL="525463" lvl="1" indent="-158750"/>
            <a:r>
              <a:rPr lang="es-PE" dirty="0"/>
              <a:t>Motores </a:t>
            </a:r>
            <a:r>
              <a:rPr lang="es-PE" dirty="0">
                <a:solidFill>
                  <a:srgbClr val="00B050"/>
                </a:solidFill>
              </a:rPr>
              <a:t>neumáticos</a:t>
            </a:r>
            <a:r>
              <a:rPr lang="es-PE" dirty="0"/>
              <a:t>: energía neumática</a:t>
            </a:r>
          </a:p>
          <a:p>
            <a:pPr marL="525463" lvl="1" indent="-158750"/>
            <a:r>
              <a:rPr lang="es-PE" dirty="0"/>
              <a:t>Motores </a:t>
            </a:r>
            <a:r>
              <a:rPr lang="es-PE" dirty="0">
                <a:solidFill>
                  <a:srgbClr val="00B050"/>
                </a:solidFill>
              </a:rPr>
              <a:t>hidráulicos</a:t>
            </a:r>
            <a:r>
              <a:rPr lang="es-PE" dirty="0"/>
              <a:t>: energía hidráulica</a:t>
            </a:r>
          </a:p>
          <a:p>
            <a:pPr marL="342900" lvl="1" indent="-342900">
              <a:spcBef>
                <a:spcPts val="1800"/>
              </a:spcBef>
              <a:buChar char="•"/>
            </a:pPr>
            <a:r>
              <a:rPr lang="es-PE" sz="2000" dirty="0" smtClean="0">
                <a:ea typeface="+mn-ea"/>
                <a:cs typeface="+mn-cs"/>
              </a:rPr>
              <a:t>Servomotor:</a:t>
            </a:r>
            <a:endParaRPr lang="es-PE" sz="2000" dirty="0">
              <a:ea typeface="+mn-ea"/>
              <a:cs typeface="+mn-cs"/>
            </a:endParaRPr>
          </a:p>
        </p:txBody>
      </p:sp>
      <p:sp>
        <p:nvSpPr>
          <p:cNvPr id="6" name="5 Rectángulo redondeado"/>
          <p:cNvSpPr/>
          <p:nvPr/>
        </p:nvSpPr>
        <p:spPr bwMode="auto">
          <a:xfrm>
            <a:off x="3818320" y="1670216"/>
            <a:ext cx="1489820" cy="565441"/>
          </a:xfrm>
          <a:prstGeom prst="roundRect">
            <a:avLst>
              <a:gd name="adj" fmla="val 29167"/>
            </a:avLst>
          </a:prstGeom>
          <a:solidFill>
            <a:schemeClr val="tx2">
              <a:lumMod val="10000"/>
              <a:lumOff val="9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743109" y="1769852"/>
            <a:ext cx="1674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Motores</a:t>
            </a:r>
            <a:endParaRPr lang="es-PE" sz="1600" dirty="0"/>
          </a:p>
        </p:txBody>
      </p:sp>
      <p:sp>
        <p:nvSpPr>
          <p:cNvPr id="8" name="7 Flecha derecha"/>
          <p:cNvSpPr/>
          <p:nvPr/>
        </p:nvSpPr>
        <p:spPr bwMode="auto">
          <a:xfrm>
            <a:off x="5366196" y="1802459"/>
            <a:ext cx="262513" cy="282367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9 Flecha derecha"/>
          <p:cNvSpPr/>
          <p:nvPr/>
        </p:nvSpPr>
        <p:spPr bwMode="auto">
          <a:xfrm>
            <a:off x="3512789" y="1820171"/>
            <a:ext cx="247475" cy="290087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779303" y="1692097"/>
            <a:ext cx="1820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Amplificador de Potencia</a:t>
            </a:r>
            <a:endParaRPr lang="es-PE" sz="16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581411" y="1785618"/>
            <a:ext cx="1510869" cy="343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Transmisión</a:t>
            </a:r>
            <a:endParaRPr lang="es-PE" sz="1600" dirty="0"/>
          </a:p>
        </p:txBody>
      </p:sp>
      <p:sp>
        <p:nvSpPr>
          <p:cNvPr id="4" name="3 Rectángulo"/>
          <p:cNvSpPr/>
          <p:nvPr/>
        </p:nvSpPr>
        <p:spPr>
          <a:xfrm>
            <a:off x="2339752" y="518913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>
              <a:buNone/>
            </a:pPr>
            <a:r>
              <a:rPr lang="es-PE" sz="2000" dirty="0" smtClean="0">
                <a:latin typeface="Gill Sans"/>
              </a:rPr>
              <a:t>Controlador </a:t>
            </a:r>
            <a:r>
              <a:rPr lang="es-PE" sz="2000" dirty="0">
                <a:latin typeface="Gill Sans"/>
              </a:rPr>
              <a:t>+ Motor = Servomotor</a:t>
            </a:r>
          </a:p>
        </p:txBody>
      </p:sp>
    </p:spTree>
    <p:extLst>
      <p:ext uri="{BB962C8B-B14F-4D97-AF65-F5344CB8AC3E}">
        <p14:creationId xmlns:p14="http://schemas.microsoft.com/office/powerpoint/2010/main" val="39206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 animBg="1"/>
      <p:bldP spid="12" grpId="0"/>
      <p:bldP spid="14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Sistemas de Actuación: </a:t>
            </a:r>
            <a:r>
              <a:rPr lang="es-PE" dirty="0"/>
              <a:t>Motores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33767"/>
            <a:ext cx="8229600" cy="509157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s-PE" sz="2000" dirty="0" smtClean="0"/>
              <a:t>Baja inercia</a:t>
            </a:r>
          </a:p>
          <a:p>
            <a:pPr>
              <a:spcBef>
                <a:spcPts val="1200"/>
              </a:spcBef>
            </a:pPr>
            <a:r>
              <a:rPr lang="es-PE" dirty="0"/>
              <a:t>Alta relación potencia/peso</a:t>
            </a:r>
          </a:p>
          <a:p>
            <a:pPr>
              <a:spcBef>
                <a:spcPts val="1200"/>
              </a:spcBef>
            </a:pPr>
            <a:r>
              <a:rPr lang="es-PE" dirty="0"/>
              <a:t>Alta capacidad de aceleración</a:t>
            </a:r>
          </a:p>
          <a:p>
            <a:pPr lvl="1"/>
            <a:r>
              <a:rPr lang="es-PE" sz="1800" dirty="0" smtClean="0"/>
              <a:t>Régimen de movimiento variable, con muchas paradas e inversiones</a:t>
            </a:r>
          </a:p>
          <a:p>
            <a:pPr>
              <a:spcBef>
                <a:spcPts val="1200"/>
              </a:spcBef>
            </a:pPr>
            <a:r>
              <a:rPr lang="es-PE" dirty="0"/>
              <a:t>Alto rango de velocidades operacionales</a:t>
            </a:r>
          </a:p>
          <a:p>
            <a:pPr lvl="1"/>
            <a:r>
              <a:rPr lang="es-PE" sz="1800" dirty="0" smtClean="0"/>
              <a:t>1 a 1000 vueltas/min</a:t>
            </a:r>
          </a:p>
          <a:p>
            <a:pPr>
              <a:spcBef>
                <a:spcPts val="1200"/>
              </a:spcBef>
            </a:pPr>
            <a:r>
              <a:rPr lang="es-PE" dirty="0"/>
              <a:t>Alta precisión en posicionamiento</a:t>
            </a:r>
          </a:p>
          <a:p>
            <a:pPr lvl="1"/>
            <a:r>
              <a:rPr lang="es-PE" sz="1800" dirty="0" smtClean="0"/>
              <a:t>Al menos 1/1000 de una vuelta</a:t>
            </a:r>
          </a:p>
          <a:p>
            <a:pPr>
              <a:spcBef>
                <a:spcPts val="1200"/>
              </a:spcBef>
            </a:pPr>
            <a:r>
              <a:rPr lang="es-PE" dirty="0" smtClean="0"/>
              <a:t>Bajo rizado de torque</a:t>
            </a:r>
            <a:endParaRPr lang="es-PE" dirty="0">
              <a:solidFill>
                <a:srgbClr val="FF0000"/>
              </a:solidFill>
            </a:endParaRPr>
          </a:p>
          <a:p>
            <a:pPr lvl="1"/>
            <a:r>
              <a:rPr lang="es-PE" sz="1800" dirty="0" smtClean="0"/>
              <a:t>Continua rotación a baja velocidad</a:t>
            </a:r>
          </a:p>
          <a:p>
            <a:pPr>
              <a:spcBef>
                <a:spcPts val="1200"/>
              </a:spcBef>
            </a:pPr>
            <a:r>
              <a:rPr lang="es-PE" dirty="0"/>
              <a:t>Potencia: 10W a 10kW</a:t>
            </a:r>
          </a:p>
        </p:txBody>
      </p:sp>
      <p:sp>
        <p:nvSpPr>
          <p:cNvPr id="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Características Deseables en Motores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17608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Sistemas de Actuación: </a:t>
            </a:r>
            <a:r>
              <a:rPr lang="es-PE" dirty="0" smtClean="0"/>
              <a:t>Motores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33767"/>
            <a:ext cx="8229600" cy="5379609"/>
          </a:xfrm>
        </p:spPr>
        <p:txBody>
          <a:bodyPr/>
          <a:lstStyle/>
          <a:p>
            <a:r>
              <a:rPr lang="es-PE" sz="2000" dirty="0" smtClean="0"/>
              <a:t>Convierten: </a:t>
            </a:r>
          </a:p>
          <a:p>
            <a:pPr marL="0" indent="0" algn="ctr">
              <a:buNone/>
            </a:pPr>
            <a:r>
              <a:rPr lang="es-PE" sz="1800" dirty="0" smtClean="0">
                <a:solidFill>
                  <a:schemeClr val="accent4">
                    <a:lumMod val="75000"/>
                  </a:schemeClr>
                </a:solidFill>
              </a:rPr>
              <a:t>presión de aire comprimido </a:t>
            </a:r>
            <a:r>
              <a:rPr lang="es-PE" sz="1800" dirty="0" smtClean="0"/>
              <a:t>→ energía mecánica</a:t>
            </a:r>
          </a:p>
          <a:p>
            <a:r>
              <a:rPr lang="es-PE" sz="2000" dirty="0" smtClean="0"/>
              <a:t>Tipos: </a:t>
            </a:r>
          </a:p>
          <a:p>
            <a:pPr marL="538163" lvl="1" indent="-265113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PE" sz="2000" dirty="0" smtClean="0">
                <a:solidFill>
                  <a:srgbClr val="00B050"/>
                </a:solidFill>
              </a:rPr>
              <a:t>Actuadores neumáticos lineales</a:t>
            </a:r>
          </a:p>
          <a:p>
            <a:pPr marL="804863" lvl="2" indent="-204788">
              <a:buFontTx/>
              <a:buChar char="-"/>
            </a:pPr>
            <a:r>
              <a:rPr lang="es-PE" sz="1800" dirty="0" smtClean="0"/>
              <a:t>Cilindros de Simple Efecto:</a:t>
            </a:r>
            <a:endParaRPr lang="es-PE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116013" lvl="2" indent="-350838">
              <a:buFont typeface="Wingdings" pitchFamily="2" charset="2"/>
              <a:buChar char="v"/>
            </a:pPr>
            <a:endParaRPr lang="es-PE" sz="1600" dirty="0"/>
          </a:p>
          <a:p>
            <a:pPr marL="1116013" lvl="2" indent="-350838">
              <a:buFont typeface="Wingdings" pitchFamily="2" charset="2"/>
              <a:buChar char="v"/>
            </a:pPr>
            <a:endParaRPr lang="es-PE" sz="1600" dirty="0" smtClean="0"/>
          </a:p>
          <a:p>
            <a:pPr marL="1116013" lvl="2" indent="-350838">
              <a:buFont typeface="Wingdings" pitchFamily="2" charset="2"/>
              <a:buChar char="v"/>
            </a:pPr>
            <a:endParaRPr lang="es-PE" sz="1600" dirty="0" smtClean="0"/>
          </a:p>
          <a:p>
            <a:pPr marL="1116013" lvl="2" indent="-350838">
              <a:buFont typeface="Wingdings" pitchFamily="2" charset="2"/>
              <a:buChar char="v"/>
            </a:pPr>
            <a:endParaRPr lang="es-PE" sz="1600" dirty="0"/>
          </a:p>
          <a:p>
            <a:pPr marL="1116013" lvl="2" indent="-350838">
              <a:buFont typeface="Wingdings" pitchFamily="2" charset="2"/>
              <a:buChar char="v"/>
            </a:pPr>
            <a:endParaRPr lang="es-PE" sz="1800" dirty="0" smtClean="0"/>
          </a:p>
          <a:p>
            <a:pPr marL="804863" lvl="2" indent="-204788">
              <a:buFontTx/>
              <a:buChar char="-"/>
            </a:pPr>
            <a:r>
              <a:rPr lang="es-PE" sz="1800" dirty="0"/>
              <a:t>Cilindros de Doble Efecto:</a:t>
            </a:r>
          </a:p>
          <a:p>
            <a:pPr lvl="1"/>
            <a:endParaRPr lang="es-PE" sz="2000" dirty="0"/>
          </a:p>
          <a:p>
            <a:pPr lvl="1"/>
            <a:endParaRPr lang="es-PE" sz="2000" dirty="0" smtClean="0"/>
          </a:p>
          <a:p>
            <a:pPr lvl="1"/>
            <a:endParaRPr lang="es-PE" sz="2000" dirty="0" smtClean="0"/>
          </a:p>
        </p:txBody>
      </p:sp>
      <p:pic>
        <p:nvPicPr>
          <p:cNvPr id="9222" name="Picture 6" descr="http://img.directindustry.fr/images_di/photo-g/522-531119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857284" y="3817046"/>
            <a:ext cx="1883068" cy="54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923298" y="3423793"/>
            <a:ext cx="13933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Entrada y salida de aire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228" name="Picture 12" descr="http://www.allenair.com/wp-content/uploads/2013/11/ETD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511" y="5664497"/>
            <a:ext cx="1266825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7242" y="3806045"/>
            <a:ext cx="2928270" cy="7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667" y="5703215"/>
            <a:ext cx="3066815" cy="73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10 Conector recto de flecha"/>
          <p:cNvCxnSpPr/>
          <p:nvPr/>
        </p:nvCxnSpPr>
        <p:spPr bwMode="auto">
          <a:xfrm>
            <a:off x="2551242" y="3624294"/>
            <a:ext cx="0" cy="1927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888B4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23 CuadroTexto"/>
          <p:cNvSpPr txBox="1"/>
          <p:nvPr/>
        </p:nvSpPr>
        <p:spPr>
          <a:xfrm>
            <a:off x="2005982" y="5301208"/>
            <a:ext cx="13933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Entrada y salida de aire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5" name="24 Conector recto de flecha"/>
          <p:cNvCxnSpPr/>
          <p:nvPr/>
        </p:nvCxnSpPr>
        <p:spPr bwMode="auto">
          <a:xfrm>
            <a:off x="2633926" y="5501709"/>
            <a:ext cx="0" cy="1927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888B4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25 CuadroTexto"/>
          <p:cNvSpPr txBox="1"/>
          <p:nvPr/>
        </p:nvSpPr>
        <p:spPr>
          <a:xfrm>
            <a:off x="4015074" y="5334387"/>
            <a:ext cx="13933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Entrada y salida de aire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7" name="26 Conector recto de flecha"/>
          <p:cNvCxnSpPr/>
          <p:nvPr/>
        </p:nvCxnSpPr>
        <p:spPr bwMode="auto">
          <a:xfrm>
            <a:off x="4643018" y="5534888"/>
            <a:ext cx="0" cy="1927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888B4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5 Rectángulo"/>
          <p:cNvSpPr/>
          <p:nvPr/>
        </p:nvSpPr>
        <p:spPr>
          <a:xfrm>
            <a:off x="4100679" y="2946430"/>
            <a:ext cx="2127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una sola entrada de aire</a:t>
            </a:r>
            <a:endParaRPr lang="es-PE" sz="1600" dirty="0"/>
          </a:p>
        </p:txBody>
      </p:sp>
      <p:sp>
        <p:nvSpPr>
          <p:cNvPr id="7" name="6 Rectángulo"/>
          <p:cNvSpPr/>
          <p:nvPr/>
        </p:nvSpPr>
        <p:spPr>
          <a:xfrm>
            <a:off x="3995936" y="4797152"/>
            <a:ext cx="18133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dos entradas de aire</a:t>
            </a:r>
            <a:endParaRPr lang="es-PE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a) Motores Neumáticos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71883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6" grpId="0"/>
      <p:bldP spid="7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Componentes de un Robot</a:t>
            </a:r>
            <a:endParaRPr lang="es-PE" dirty="0"/>
          </a:p>
        </p:txBody>
      </p:sp>
      <p:sp>
        <p:nvSpPr>
          <p:cNvPr id="6" name="5 Rectángulo redondeado"/>
          <p:cNvSpPr/>
          <p:nvPr/>
        </p:nvSpPr>
        <p:spPr bwMode="auto">
          <a:xfrm>
            <a:off x="2825089" y="1874768"/>
            <a:ext cx="3290496" cy="3865418"/>
          </a:xfrm>
          <a:prstGeom prst="roundRect">
            <a:avLst>
              <a:gd name="adj" fmla="val 11317"/>
            </a:avLst>
          </a:prstGeom>
          <a:ln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064616" y="1521763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>
                <a:solidFill>
                  <a:schemeClr val="tx2">
                    <a:lumMod val="75000"/>
                  </a:schemeClr>
                </a:solidFill>
              </a:rPr>
              <a:t>Robot</a:t>
            </a:r>
            <a:endParaRPr lang="es-PE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7" name="26 Grupo"/>
          <p:cNvGrpSpPr/>
          <p:nvPr/>
        </p:nvGrpSpPr>
        <p:grpSpPr>
          <a:xfrm>
            <a:off x="435967" y="3199245"/>
            <a:ext cx="1205491" cy="1063454"/>
            <a:chOff x="7093527" y="2571965"/>
            <a:chExt cx="1205491" cy="1433230"/>
          </a:xfrm>
          <a:solidFill>
            <a:schemeClr val="bg1">
              <a:lumMod val="95000"/>
            </a:schemeClr>
          </a:solidFill>
        </p:grpSpPr>
        <p:sp>
          <p:nvSpPr>
            <p:cNvPr id="16" name="15 Rectángulo"/>
            <p:cNvSpPr/>
            <p:nvPr/>
          </p:nvSpPr>
          <p:spPr bwMode="auto">
            <a:xfrm>
              <a:off x="7093527" y="2632364"/>
              <a:ext cx="1149928" cy="1372831"/>
            </a:xfrm>
            <a:prstGeom prst="rect">
              <a:avLst/>
            </a:prstGeom>
            <a:grpFill/>
            <a:ln w="19050">
              <a:solidFill>
                <a:schemeClr val="accent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17 Rectángulo"/>
            <p:cNvSpPr/>
            <p:nvPr/>
          </p:nvSpPr>
          <p:spPr bwMode="auto">
            <a:xfrm>
              <a:off x="7948613" y="2632364"/>
              <a:ext cx="294842" cy="2978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0" name="19 Conector recto"/>
            <p:cNvCxnSpPr/>
            <p:nvPr/>
          </p:nvCxnSpPr>
          <p:spPr bwMode="auto">
            <a:xfrm>
              <a:off x="7948613" y="2632364"/>
              <a:ext cx="294842" cy="297871"/>
            </a:xfrm>
            <a:prstGeom prst="line">
              <a:avLst/>
            </a:prstGeom>
            <a:grpFill/>
            <a:ln w="19050">
              <a:solidFill>
                <a:schemeClr val="accent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6" name="25 Conector recto"/>
            <p:cNvCxnSpPr/>
            <p:nvPr/>
          </p:nvCxnSpPr>
          <p:spPr bwMode="auto">
            <a:xfrm>
              <a:off x="7938656" y="2571965"/>
              <a:ext cx="360362" cy="364836"/>
            </a:xfrm>
            <a:prstGeom prst="line">
              <a:avLst/>
            </a:prstGeom>
            <a:grpFill/>
            <a:ln w="38100">
              <a:solidFill>
                <a:schemeClr val="bg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25" name="24 Rectángulo"/>
            <p:cNvSpPr/>
            <p:nvPr/>
          </p:nvSpPr>
          <p:spPr bwMode="auto">
            <a:xfrm>
              <a:off x="8003379" y="2614931"/>
              <a:ext cx="273845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9" name="28 Rectángulo"/>
            <p:cNvSpPr/>
            <p:nvPr/>
          </p:nvSpPr>
          <p:spPr bwMode="auto">
            <a:xfrm rot="16386153">
              <a:off x="8110065" y="2719783"/>
              <a:ext cx="273845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8" name="27 CuadroTexto"/>
          <p:cNvSpPr txBox="1"/>
          <p:nvPr/>
        </p:nvSpPr>
        <p:spPr>
          <a:xfrm>
            <a:off x="569959" y="3607422"/>
            <a:ext cx="849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Tareas</a:t>
            </a:r>
          </a:p>
        </p:txBody>
      </p:sp>
      <p:sp>
        <p:nvSpPr>
          <p:cNvPr id="30" name="29 Nube"/>
          <p:cNvSpPr/>
          <p:nvPr/>
        </p:nvSpPr>
        <p:spPr bwMode="auto">
          <a:xfrm>
            <a:off x="7246544" y="3157021"/>
            <a:ext cx="1747043" cy="114922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7543200" y="3339265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Ambiente </a:t>
            </a:r>
          </a:p>
          <a:p>
            <a:pPr algn="ctr"/>
            <a:r>
              <a:rPr lang="es-P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trabajo</a:t>
            </a:r>
          </a:p>
        </p:txBody>
      </p:sp>
      <p:sp>
        <p:nvSpPr>
          <p:cNvPr id="35" name="34 Flecha derecha"/>
          <p:cNvSpPr/>
          <p:nvPr/>
        </p:nvSpPr>
        <p:spPr bwMode="auto">
          <a:xfrm>
            <a:off x="6289754" y="3583232"/>
            <a:ext cx="879340" cy="253273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1648186" y="328528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Comandos</a:t>
            </a:r>
          </a:p>
        </p:txBody>
      </p:sp>
      <p:sp>
        <p:nvSpPr>
          <p:cNvPr id="37" name="36 CuadroTexto"/>
          <p:cNvSpPr txBox="1"/>
          <p:nvPr/>
        </p:nvSpPr>
        <p:spPr>
          <a:xfrm>
            <a:off x="6217182" y="324018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Acciones</a:t>
            </a:r>
            <a:endParaRPr lang="es-P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33 Flecha derecha"/>
          <p:cNvSpPr/>
          <p:nvPr/>
        </p:nvSpPr>
        <p:spPr bwMode="auto">
          <a:xfrm>
            <a:off x="1740058" y="3622066"/>
            <a:ext cx="967066" cy="20231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0898" name="Picture 2" descr="https://l0.cdnwm.com/ip/yaskawa-iberica-robot-industrial-robot-industrial-modelo-ma1900-590115-FG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0" b="95000" l="9428" r="93266">
                        <a14:backgroundMark x1="38047" y1="5000" x2="38047" y2="5000"/>
                        <a14:backgroundMark x1="25926" y1="14500" x2="25926" y2="14500"/>
                        <a14:backgroundMark x1="59596" y1="44250" x2="59596" y2="44250"/>
                        <a14:backgroundMark x1="18519" y1="70000" x2="18519" y2="70000"/>
                        <a14:backgroundMark x1="81481" y1="76000" x2="81481" y2="76000"/>
                        <a14:backgroundMark x1="94949" y1="56750" x2="94949" y2="5675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0511" y="1922106"/>
            <a:ext cx="2883244" cy="38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 redondeado"/>
          <p:cNvSpPr/>
          <p:nvPr/>
        </p:nvSpPr>
        <p:spPr bwMode="auto">
          <a:xfrm>
            <a:off x="3023260" y="2110292"/>
            <a:ext cx="2854037" cy="651164"/>
          </a:xfrm>
          <a:prstGeom prst="roundRect">
            <a:avLst>
              <a:gd name="adj" fmla="val 29167"/>
            </a:avLst>
          </a:prstGeom>
          <a:solidFill>
            <a:srgbClr val="FFFFFF">
              <a:alpha val="89804"/>
            </a:srgb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08779" y="2235819"/>
            <a:ext cx="2238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Sistemas mecánicos</a:t>
            </a:r>
            <a:endParaRPr lang="es-P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3023260" y="3073347"/>
            <a:ext cx="2854037" cy="651164"/>
          </a:xfrm>
          <a:prstGeom prst="roundRect">
            <a:avLst>
              <a:gd name="adj" fmla="val 29167"/>
            </a:avLst>
          </a:prstGeom>
          <a:solidFill>
            <a:srgbClr val="FFFFFF">
              <a:alpha val="89804"/>
            </a:srgb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267214" y="3221956"/>
            <a:ext cx="2274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Sistemas de </a:t>
            </a:r>
            <a:r>
              <a:rPr lang="es-P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sensado</a:t>
            </a:r>
            <a:endParaRPr lang="es-P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 bwMode="auto">
          <a:xfrm>
            <a:off x="3023260" y="3966801"/>
            <a:ext cx="2854037" cy="651164"/>
          </a:xfrm>
          <a:prstGeom prst="roundRect">
            <a:avLst>
              <a:gd name="adj" fmla="val 29167"/>
            </a:avLst>
          </a:prstGeom>
          <a:solidFill>
            <a:srgbClr val="FFFFFF">
              <a:alpha val="89804"/>
            </a:srgb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182254" y="4102871"/>
            <a:ext cx="2444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Sistemas de </a:t>
            </a:r>
            <a:r>
              <a:rPr lang="es-P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actuación</a:t>
            </a:r>
          </a:p>
        </p:txBody>
      </p:sp>
      <p:sp>
        <p:nvSpPr>
          <p:cNvPr id="13" name="12 Rectángulo redondeado"/>
          <p:cNvSpPr/>
          <p:nvPr/>
        </p:nvSpPr>
        <p:spPr bwMode="auto">
          <a:xfrm>
            <a:off x="3023260" y="4839637"/>
            <a:ext cx="2854037" cy="651164"/>
          </a:xfrm>
          <a:prstGeom prst="roundRect">
            <a:avLst>
              <a:gd name="adj" fmla="val 29167"/>
            </a:avLst>
          </a:prstGeom>
          <a:solidFill>
            <a:srgbClr val="FFFFFF">
              <a:alpha val="89804"/>
            </a:srgb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333625" y="4962096"/>
            <a:ext cx="2188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Sistemas de control</a:t>
            </a:r>
            <a:endParaRPr lang="es-P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94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3" grpId="0"/>
      <p:bldP spid="35" grpId="0" animBg="1"/>
      <p:bldP spid="36" grpId="0"/>
      <p:bldP spid="37" grpId="0"/>
      <p:bldP spid="34" grpId="0" animBg="1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803565" y="2393375"/>
            <a:ext cx="1848215" cy="104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Sistemas de Actuación: </a:t>
            </a:r>
            <a:r>
              <a:rPr lang="es-PE" dirty="0"/>
              <a:t>Motores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33767"/>
            <a:ext cx="8229600" cy="5104785"/>
          </a:xfrm>
        </p:spPr>
        <p:txBody>
          <a:bodyPr/>
          <a:lstStyle/>
          <a:p>
            <a:r>
              <a:rPr lang="es-PE" sz="2000" dirty="0" smtClean="0"/>
              <a:t>Tipos: </a:t>
            </a:r>
          </a:p>
          <a:p>
            <a:pPr marL="531813" lvl="1" indent="-258763">
              <a:buFont typeface="+mj-lt"/>
              <a:buAutoNum type="arabicPeriod" startAt="2"/>
            </a:pPr>
            <a:r>
              <a:rPr lang="es-PE" sz="2000" dirty="0" smtClean="0">
                <a:solidFill>
                  <a:srgbClr val="00B050"/>
                </a:solidFill>
              </a:rPr>
              <a:t>Actuadores neumáticos de giro</a:t>
            </a:r>
          </a:p>
          <a:p>
            <a:pPr marL="804863" lvl="2" indent="-204788">
              <a:buFontTx/>
              <a:buChar char="-"/>
            </a:pPr>
            <a:r>
              <a:rPr lang="es-PE" sz="1800" dirty="0"/>
              <a:t>Motor de Paletas</a:t>
            </a:r>
          </a:p>
          <a:p>
            <a:pPr marL="1116013" lvl="2" indent="-350838">
              <a:buFont typeface="Wingdings" pitchFamily="2" charset="2"/>
              <a:buChar char="v"/>
            </a:pPr>
            <a:endParaRPr lang="es-PE" sz="2400" dirty="0"/>
          </a:p>
          <a:p>
            <a:pPr marL="1116013" lvl="2" indent="-350838">
              <a:buFont typeface="Wingdings" pitchFamily="2" charset="2"/>
              <a:buChar char="v"/>
            </a:pPr>
            <a:endParaRPr lang="es-PE" sz="1600" dirty="0" smtClean="0"/>
          </a:p>
          <a:p>
            <a:pPr marL="1116013" lvl="2" indent="-350838">
              <a:buFont typeface="Wingdings" pitchFamily="2" charset="2"/>
              <a:buChar char="v"/>
            </a:pPr>
            <a:endParaRPr lang="es-PE" sz="1600" dirty="0" smtClean="0"/>
          </a:p>
          <a:p>
            <a:pPr marL="804863" lvl="2" indent="-204788">
              <a:buFontTx/>
              <a:buChar char="-"/>
            </a:pPr>
            <a:r>
              <a:rPr lang="es-PE" sz="1800" dirty="0"/>
              <a:t>Cilindro Giratorio de Paletas</a:t>
            </a:r>
          </a:p>
          <a:p>
            <a:pPr marL="1116013" lvl="2" indent="-350838">
              <a:buFont typeface="Wingdings" pitchFamily="2" charset="2"/>
              <a:buChar char="v"/>
            </a:pPr>
            <a:endParaRPr lang="es-PE" sz="2400" dirty="0"/>
          </a:p>
          <a:p>
            <a:pPr marL="1116013" lvl="2" indent="-350838">
              <a:buFont typeface="Wingdings" pitchFamily="2" charset="2"/>
              <a:buChar char="v"/>
            </a:pPr>
            <a:endParaRPr lang="es-PE" dirty="0" smtClean="0"/>
          </a:p>
          <a:p>
            <a:pPr marL="1116013" lvl="2" indent="-350838">
              <a:buFont typeface="Wingdings" pitchFamily="2" charset="2"/>
              <a:buChar char="v"/>
            </a:pPr>
            <a:endParaRPr lang="es-PE" dirty="0"/>
          </a:p>
          <a:p>
            <a:pPr marL="804863" lvl="2" indent="-204788">
              <a:buFontTx/>
              <a:buChar char="-"/>
            </a:pPr>
            <a:r>
              <a:rPr lang="es-PE" sz="1800" dirty="0"/>
              <a:t>Motores Piñón-Cremallera</a:t>
            </a:r>
          </a:p>
          <a:p>
            <a:pPr lvl="1"/>
            <a:endParaRPr lang="es-PE" sz="2000" dirty="0" smtClean="0"/>
          </a:p>
          <a:p>
            <a:pPr lvl="1"/>
            <a:endParaRPr lang="es-PE" sz="2000" dirty="0"/>
          </a:p>
          <a:p>
            <a:pPr lvl="1"/>
            <a:endParaRPr lang="es-PE" sz="2000" dirty="0" smtClean="0"/>
          </a:p>
          <a:p>
            <a:pPr lvl="1"/>
            <a:endParaRPr lang="es-PE" sz="2000" dirty="0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51923" y="1824101"/>
            <a:ext cx="1136651" cy="204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971" y="3789040"/>
            <a:ext cx="1246100" cy="73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9687" y="5323876"/>
            <a:ext cx="2410863" cy="101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267744" y="2713195"/>
            <a:ext cx="689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Entrada de aire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556983" y="2717310"/>
            <a:ext cx="591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Salida de aire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023658" y="2365665"/>
            <a:ext cx="968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/>
              <a:t>Un sentido</a:t>
            </a:r>
            <a:endParaRPr lang="es-PE" sz="14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7250884" y="2351810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/>
              <a:t>Doble sentido</a:t>
            </a:r>
            <a:endParaRPr lang="es-PE" sz="14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828184" y="2847579"/>
            <a:ext cx="591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Salida de aire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16" name="15 CuadroTexto"/>
          <p:cNvSpPr txBox="1"/>
          <p:nvPr/>
        </p:nvSpPr>
        <p:spPr>
          <a:xfrm rot="16200000">
            <a:off x="5124508" y="2678524"/>
            <a:ext cx="1337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Entrada de aire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355976" y="4668756"/>
            <a:ext cx="15231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Entrada y salida de aire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cxnSp>
        <p:nvCxnSpPr>
          <p:cNvPr id="18" name="17 Conector recto de flecha"/>
          <p:cNvCxnSpPr/>
          <p:nvPr/>
        </p:nvCxnSpPr>
        <p:spPr bwMode="auto">
          <a:xfrm flipV="1">
            <a:off x="4795878" y="4500567"/>
            <a:ext cx="0" cy="2139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888B4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19 Conector recto de flecha"/>
          <p:cNvCxnSpPr/>
          <p:nvPr/>
        </p:nvCxnSpPr>
        <p:spPr bwMode="auto">
          <a:xfrm flipV="1">
            <a:off x="5306418" y="4485327"/>
            <a:ext cx="0" cy="2139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888B4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20 CuadroTexto"/>
          <p:cNvSpPr txBox="1"/>
          <p:nvPr/>
        </p:nvSpPr>
        <p:spPr>
          <a:xfrm>
            <a:off x="3500822" y="6327073"/>
            <a:ext cx="950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Entrada y salida de aire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cxnSp>
        <p:nvCxnSpPr>
          <p:cNvPr id="22" name="21 Conector recto de flecha"/>
          <p:cNvCxnSpPr/>
          <p:nvPr/>
        </p:nvCxnSpPr>
        <p:spPr bwMode="auto">
          <a:xfrm flipV="1">
            <a:off x="3953304" y="6204329"/>
            <a:ext cx="0" cy="2139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888B4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24 CuadroTexto"/>
          <p:cNvSpPr txBox="1"/>
          <p:nvPr/>
        </p:nvSpPr>
        <p:spPr>
          <a:xfrm>
            <a:off x="5472221" y="6341258"/>
            <a:ext cx="950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Entrada y salida de aire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cxnSp>
        <p:nvCxnSpPr>
          <p:cNvPr id="26" name="25 Conector recto de flecha"/>
          <p:cNvCxnSpPr/>
          <p:nvPr/>
        </p:nvCxnSpPr>
        <p:spPr bwMode="auto">
          <a:xfrm flipV="1">
            <a:off x="5924703" y="6218514"/>
            <a:ext cx="0" cy="2139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888B4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a) Motores Neumáticos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14965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6" grpId="0"/>
      <p:bldP spid="14" grpId="0"/>
      <p:bldP spid="15" grpId="0"/>
      <p:bldP spid="16" grpId="0"/>
      <p:bldP spid="17" grpId="0"/>
      <p:bldP spid="21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Sistemas de Actuación: </a:t>
            </a:r>
            <a:r>
              <a:rPr lang="es-PE" dirty="0"/>
              <a:t>Motores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33767"/>
            <a:ext cx="8229600" cy="5235593"/>
          </a:xfrm>
        </p:spPr>
        <p:txBody>
          <a:bodyPr/>
          <a:lstStyle/>
          <a:p>
            <a:r>
              <a:rPr lang="es-PE" sz="2000" dirty="0" smtClean="0"/>
              <a:t>Características:</a:t>
            </a:r>
          </a:p>
          <a:p>
            <a:pPr marL="525463" lvl="1" indent="-158750"/>
            <a:r>
              <a:rPr lang="es-PE" dirty="0" smtClean="0"/>
              <a:t>Dificultad de control preciso (compresión del aire)</a:t>
            </a:r>
          </a:p>
          <a:p>
            <a:pPr marL="525463" lvl="1" indent="-158750"/>
            <a:r>
              <a:rPr lang="es-PE" dirty="0" smtClean="0"/>
              <a:t>No se usan para seguimiento de trayectoria</a:t>
            </a:r>
          </a:p>
          <a:p>
            <a:pPr>
              <a:spcBef>
                <a:spcPts val="1200"/>
              </a:spcBef>
            </a:pPr>
            <a:r>
              <a:rPr lang="es-PE" sz="2000" dirty="0" smtClean="0">
                <a:solidFill>
                  <a:srgbClr val="00B050"/>
                </a:solidFill>
              </a:rPr>
              <a:t>Usos:</a:t>
            </a:r>
          </a:p>
          <a:p>
            <a:pPr marL="525463" lvl="1" indent="-158750"/>
            <a:r>
              <a:rPr lang="es-PE" dirty="0" smtClean="0"/>
              <a:t>Garras del </a:t>
            </a:r>
            <a:r>
              <a:rPr lang="es-PE" dirty="0"/>
              <a:t>efector </a:t>
            </a:r>
            <a:r>
              <a:rPr lang="es-PE" dirty="0" smtClean="0"/>
              <a:t>final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(abrir, cerrar)</a:t>
            </a:r>
            <a:endParaRPr lang="es-P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25463" lvl="1" indent="-158750"/>
            <a:r>
              <a:rPr lang="es-PE" dirty="0"/>
              <a:t>Músculos artificiales: actuadores </a:t>
            </a:r>
            <a:r>
              <a:rPr lang="es-PE" dirty="0" err="1"/>
              <a:t>McKibben</a:t>
            </a:r>
            <a:endParaRPr lang="es-PE" dirty="0"/>
          </a:p>
          <a:p>
            <a:pPr marL="457200" lvl="1" indent="0">
              <a:buNone/>
            </a:pPr>
            <a:r>
              <a:rPr lang="es-PE" dirty="0" smtClean="0"/>
              <a:t>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(usados en </a:t>
            </a:r>
            <a:r>
              <a:rPr lang="es-PE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soft</a:t>
            </a:r>
            <a:r>
              <a:rPr lang="es-PE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PE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robotics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s-PE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42" name="Picture 2" descr="http://industrysearch.com.au/products/images/np904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 flipH="1">
            <a:off x="1284773" y="4763013"/>
            <a:ext cx="1002388" cy="11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lucy.vub.ac.be/gendes/actuators/artificial_muscl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5614" y="4513200"/>
            <a:ext cx="2504498" cy="174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201479" y="5808831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Pinza neumática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127503" y="6276413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Relajado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72622" y="6276413"/>
            <a:ext cx="1521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Con presión de aire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pic>
        <p:nvPicPr>
          <p:cNvPr id="79874" name="Picture 2" descr="C:\Users\oramos.UTEC\Google Drive\videos\Robótica\L1b\Sam_animation-real-muscl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972" y="5215578"/>
            <a:ext cx="28575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a) Motores Neumáticos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10" y="1628800"/>
            <a:ext cx="236276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444208" y="4170566"/>
            <a:ext cx="24609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http://blog.robotiq.com/bid/65604/How-Pneumatic-End-Effectors-Work</a:t>
            </a:r>
          </a:p>
        </p:txBody>
      </p:sp>
    </p:spTree>
    <p:extLst>
      <p:ext uri="{BB962C8B-B14F-4D97-AF65-F5344CB8AC3E}">
        <p14:creationId xmlns:p14="http://schemas.microsoft.com/office/powerpoint/2010/main" val="301333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Sistemas de Actuación: </a:t>
            </a:r>
            <a:r>
              <a:rPr lang="es-PE" dirty="0"/>
              <a:t>Motores</a:t>
            </a: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446856" y="1412776"/>
            <a:ext cx="8229600" cy="4978073"/>
          </a:xfrm>
        </p:spPr>
        <p:txBody>
          <a:bodyPr/>
          <a:lstStyle/>
          <a:p>
            <a:r>
              <a:rPr lang="es-PE" sz="2000" dirty="0" smtClean="0"/>
              <a:t>Convierten: </a:t>
            </a:r>
          </a:p>
          <a:p>
            <a:pPr marL="0" indent="0" algn="ctr">
              <a:buNone/>
            </a:pPr>
            <a:r>
              <a:rPr lang="es-PE" sz="1800" dirty="0" smtClean="0">
                <a:solidFill>
                  <a:schemeClr val="accent4">
                    <a:lumMod val="75000"/>
                  </a:schemeClr>
                </a:solidFill>
              </a:rPr>
              <a:t>presión de fluido (aceite mineral) </a:t>
            </a:r>
            <a:r>
              <a:rPr lang="es-PE" sz="1800" dirty="0" smtClean="0"/>
              <a:t>→ energía mecánica</a:t>
            </a:r>
          </a:p>
          <a:p>
            <a:pPr>
              <a:spcBef>
                <a:spcPts val="1200"/>
              </a:spcBef>
            </a:pPr>
            <a:r>
              <a:rPr lang="es-PE" sz="2000" dirty="0" smtClean="0"/>
              <a:t>Funcionamiento similar a motores neumáticos</a:t>
            </a:r>
          </a:p>
          <a:p>
            <a:pPr>
              <a:spcBef>
                <a:spcPts val="1200"/>
              </a:spcBef>
            </a:pPr>
            <a:r>
              <a:rPr lang="es-PE" sz="2000" dirty="0" smtClean="0">
                <a:solidFill>
                  <a:srgbClr val="00B050"/>
                </a:solidFill>
              </a:rPr>
              <a:t>Ventajas: </a:t>
            </a:r>
          </a:p>
          <a:p>
            <a:pPr marL="525463" lvl="1" indent="-158750"/>
            <a:r>
              <a:rPr lang="es-PE" dirty="0" smtClean="0"/>
              <a:t>Precisión</a:t>
            </a:r>
          </a:p>
          <a:p>
            <a:pPr marL="525463" lvl="1" indent="-158750"/>
            <a:r>
              <a:rPr lang="es-PE" dirty="0" smtClean="0"/>
              <a:t>Elevada fuerza y torque</a:t>
            </a:r>
          </a:p>
          <a:p>
            <a:pPr marL="525463" lvl="1" indent="-158750"/>
            <a:r>
              <a:rPr lang="es-PE" dirty="0" smtClean="0"/>
              <a:t>Estabilidad frente a cargas estáticas</a:t>
            </a:r>
          </a:p>
          <a:p>
            <a:pPr marL="525463" lvl="1" indent="-158750"/>
            <a:r>
              <a:rPr lang="es-PE" dirty="0" smtClean="0"/>
              <a:t>Inherentemente seguro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(sin “chispas”)</a:t>
            </a:r>
            <a:endParaRPr lang="es-P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25463" lvl="1" indent="-158750"/>
            <a:r>
              <a:rPr lang="es-PE" dirty="0" smtClean="0"/>
              <a:t>Auto lubricación</a:t>
            </a:r>
            <a:endParaRPr lang="es-PE" dirty="0"/>
          </a:p>
          <a:p>
            <a:pPr>
              <a:spcBef>
                <a:spcPts val="1200"/>
              </a:spcBef>
            </a:pPr>
            <a:r>
              <a:rPr lang="es-PE" sz="2000" dirty="0" smtClean="0">
                <a:solidFill>
                  <a:srgbClr val="FF0000"/>
                </a:solidFill>
              </a:rPr>
              <a:t>Desventajas:</a:t>
            </a:r>
          </a:p>
          <a:p>
            <a:pPr marL="525463" lvl="1" indent="-158750"/>
            <a:r>
              <a:rPr lang="es-PE" dirty="0"/>
              <a:t>Necesita estación de potencia hidráulica</a:t>
            </a:r>
          </a:p>
          <a:p>
            <a:pPr marL="525463" lvl="1" indent="-158750"/>
            <a:r>
              <a:rPr lang="es-PE" dirty="0"/>
              <a:t>Alto costo y dificultad de miniaturización</a:t>
            </a:r>
          </a:p>
          <a:p>
            <a:pPr marL="525463" lvl="1" indent="-158750"/>
            <a:r>
              <a:rPr lang="es-PE" dirty="0"/>
              <a:t>Posible contaminación del ambiente de trabajo</a:t>
            </a:r>
          </a:p>
          <a:p>
            <a:pPr lvl="1"/>
            <a:endParaRPr lang="es-PE" sz="20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8855" y="2838941"/>
            <a:ext cx="3209467" cy="203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b) Motores Hidráulicos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64841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Sistemas de Actuación: </a:t>
            </a:r>
            <a:r>
              <a:rPr lang="es-PE" dirty="0"/>
              <a:t>Motores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33767"/>
            <a:ext cx="8229600" cy="5379609"/>
          </a:xfrm>
        </p:spPr>
        <p:txBody>
          <a:bodyPr/>
          <a:lstStyle/>
          <a:p>
            <a:r>
              <a:rPr lang="es-PE" sz="2000" dirty="0" smtClean="0"/>
              <a:t>Ejemplos de robots que usan motores hidráulicos</a:t>
            </a:r>
            <a:endParaRPr lang="es-PE" sz="1800" dirty="0" smtClean="0"/>
          </a:p>
        </p:txBody>
      </p:sp>
      <p:pic>
        <p:nvPicPr>
          <p:cNvPr id="8196" name="Picture 4" descr="http://www.ihmc.us/wp-content/uploads/2015/09/ATLAS-rubbl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6477" y="2176090"/>
            <a:ext cx="2965700" cy="3476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827584" y="2780928"/>
            <a:ext cx="4569709" cy="2237977"/>
            <a:chOff x="972109" y="2684575"/>
            <a:chExt cx="4569709" cy="2237977"/>
          </a:xfrm>
        </p:grpSpPr>
        <p:pic>
          <p:nvPicPr>
            <p:cNvPr id="8194" name="Picture 2" descr="http://www.robotplatform.com/knowledge/energy/big_do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109" y="2684575"/>
              <a:ext cx="4430279" cy="2237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5 Rectángulo"/>
            <p:cNvSpPr/>
            <p:nvPr/>
          </p:nvSpPr>
          <p:spPr bwMode="auto">
            <a:xfrm>
              <a:off x="2604655" y="4725785"/>
              <a:ext cx="2937163" cy="159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8" name="7 CuadroTexto"/>
          <p:cNvSpPr txBox="1"/>
          <p:nvPr/>
        </p:nvSpPr>
        <p:spPr>
          <a:xfrm>
            <a:off x="7064596" y="5688093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Atlas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627275" y="4701171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Big 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Dog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n-US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b) 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Motores Hidráulicos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62117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Sistemas de Actuación: </a:t>
            </a:r>
            <a:r>
              <a:rPr lang="es-PE" dirty="0"/>
              <a:t>Motores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33767"/>
            <a:ext cx="8229600" cy="516358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PE" sz="2200" dirty="0"/>
              <a:t>Convierten: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s-PE" sz="1800" dirty="0" smtClean="0">
                <a:solidFill>
                  <a:schemeClr val="accent4">
                    <a:lumMod val="75000"/>
                  </a:schemeClr>
                </a:solidFill>
              </a:rPr>
              <a:t>energía eléctrica </a:t>
            </a:r>
            <a:r>
              <a:rPr lang="es-PE" sz="1800" dirty="0"/>
              <a:t>→ energía mecánica</a:t>
            </a:r>
          </a:p>
          <a:p>
            <a:pPr>
              <a:spcBef>
                <a:spcPts val="1800"/>
              </a:spcBef>
            </a:pPr>
            <a:r>
              <a:rPr lang="es-PE" sz="2200" dirty="0" smtClean="0"/>
              <a:t>Motores más usados en robótica:</a:t>
            </a:r>
          </a:p>
          <a:p>
            <a:pPr marL="525463" lvl="1" indent="-158750">
              <a:spcBef>
                <a:spcPts val="900"/>
              </a:spcBef>
            </a:pPr>
            <a:r>
              <a:rPr lang="es-PE" dirty="0"/>
              <a:t>Motores AC (para robots industriales)</a:t>
            </a:r>
          </a:p>
          <a:p>
            <a:pPr marL="525463" lvl="1" indent="-158750">
              <a:spcBef>
                <a:spcPts val="900"/>
              </a:spcBef>
            </a:pPr>
            <a:r>
              <a:rPr lang="es-PE" dirty="0" smtClean="0"/>
              <a:t>Motores DC de imán permanente</a:t>
            </a:r>
          </a:p>
          <a:p>
            <a:pPr marL="525463" lvl="1" indent="-158750">
              <a:spcBef>
                <a:spcPts val="900"/>
              </a:spcBef>
            </a:pPr>
            <a:r>
              <a:rPr lang="es-PE" dirty="0" smtClean="0"/>
              <a:t>Motores DC </a:t>
            </a:r>
            <a:r>
              <a:rPr lang="es-PE" dirty="0" err="1" smtClean="0"/>
              <a:t>brushless</a:t>
            </a:r>
            <a:r>
              <a:rPr lang="es-PE" dirty="0" smtClean="0"/>
              <a:t> (sin escobillas)</a:t>
            </a:r>
          </a:p>
          <a:p>
            <a:pPr lvl="1"/>
            <a:endParaRPr lang="es-PE" sz="2000" dirty="0" smtClean="0"/>
          </a:p>
          <a:p>
            <a:pPr>
              <a:spcBef>
                <a:spcPts val="1200"/>
              </a:spcBef>
            </a:pPr>
            <a:r>
              <a:rPr lang="es-PE" sz="2200" dirty="0" smtClean="0"/>
              <a:t>En robots más pequeños:</a:t>
            </a:r>
          </a:p>
          <a:p>
            <a:pPr marL="525463" lvl="1" indent="-158750">
              <a:spcBef>
                <a:spcPts val="900"/>
              </a:spcBef>
            </a:pPr>
            <a:r>
              <a:rPr lang="es-PE" dirty="0"/>
              <a:t>Motores paso a paso</a:t>
            </a:r>
          </a:p>
          <a:p>
            <a:pPr marL="525463" lvl="1" indent="-158750">
              <a:spcBef>
                <a:spcPts val="900"/>
              </a:spcBef>
            </a:pPr>
            <a:r>
              <a:rPr lang="en-US" dirty="0"/>
              <a:t>“</a:t>
            </a:r>
            <a:r>
              <a:rPr lang="es-PE" dirty="0"/>
              <a:t>Servomotores</a:t>
            </a:r>
            <a:r>
              <a:rPr lang="en-US" dirty="0"/>
              <a:t>”</a:t>
            </a:r>
            <a:endParaRPr lang="es-PE" dirty="0"/>
          </a:p>
        </p:txBody>
      </p:sp>
      <p:pic>
        <p:nvPicPr>
          <p:cNvPr id="84994" name="Picture 2" descr="https://electrosome.com/wp-content/uploads/2012/06/Servo-Motor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9803" y="5153681"/>
            <a:ext cx="1272437" cy="11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http://tienda.bricogeek.com/1042-thickbox_default/motor-paso-a-paso-24kg-c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8117" y="4997365"/>
            <a:ext cx="1383963" cy="138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c) Motores Eléctricos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52049"/>
            <a:ext cx="1921396" cy="144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 descr="http://www.robotshop.com/media/files/images/cytron-12v-170rpm-38-23oz-gear-motor-encoder-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895917"/>
            <a:ext cx="1354853" cy="146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r="9330"/>
          <a:stretch/>
        </p:blipFill>
        <p:spPr bwMode="auto">
          <a:xfrm>
            <a:off x="6971513" y="4941168"/>
            <a:ext cx="1272895" cy="151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077143" y="5282044"/>
            <a:ext cx="1103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Motores 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dynamixel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5385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Sistemas de Actuación: </a:t>
            </a:r>
            <a:r>
              <a:rPr lang="es-PE" dirty="0"/>
              <a:t>Motores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33767"/>
            <a:ext cx="8229600" cy="5163585"/>
          </a:xfrm>
        </p:spPr>
        <p:txBody>
          <a:bodyPr/>
          <a:lstStyle/>
          <a:p>
            <a:r>
              <a:rPr lang="es-PE" sz="2200" dirty="0" smtClean="0">
                <a:solidFill>
                  <a:srgbClr val="00B050"/>
                </a:solidFill>
              </a:rPr>
              <a:t>Ventajas</a:t>
            </a:r>
          </a:p>
          <a:p>
            <a:pPr marL="525463" lvl="1" indent="-225425">
              <a:spcBef>
                <a:spcPts val="1200"/>
              </a:spcBef>
            </a:pPr>
            <a:r>
              <a:rPr lang="es-PE" dirty="0" smtClean="0"/>
              <a:t>Abundancia de fuentes de alimentación</a:t>
            </a:r>
          </a:p>
          <a:p>
            <a:pPr marL="525463" lvl="1" indent="-225425">
              <a:spcBef>
                <a:spcPts val="900"/>
              </a:spcBef>
            </a:pPr>
            <a:r>
              <a:rPr lang="es-PE" dirty="0" smtClean="0"/>
              <a:t>Bajo costo</a:t>
            </a:r>
          </a:p>
          <a:p>
            <a:pPr marL="525463" lvl="1" indent="-225425">
              <a:spcBef>
                <a:spcPts val="900"/>
              </a:spcBef>
            </a:pPr>
            <a:r>
              <a:rPr lang="es-PE" dirty="0" smtClean="0"/>
              <a:t>Gran variedad de productos</a:t>
            </a:r>
          </a:p>
          <a:p>
            <a:pPr marL="525463" lvl="1" indent="-225425">
              <a:spcBef>
                <a:spcPts val="900"/>
              </a:spcBef>
            </a:pPr>
            <a:r>
              <a:rPr lang="es-PE" dirty="0" smtClean="0"/>
              <a:t>Alta eficiencia en conversión de potencia</a:t>
            </a:r>
          </a:p>
          <a:p>
            <a:pPr marL="525463" lvl="1" indent="-225425">
              <a:spcBef>
                <a:spcPts val="900"/>
              </a:spcBef>
            </a:pPr>
            <a:r>
              <a:rPr lang="es-PE" dirty="0" smtClean="0"/>
              <a:t>No contamina los ambientes de trabajo</a:t>
            </a:r>
          </a:p>
          <a:p>
            <a:pPr lvl="1"/>
            <a:endParaRPr lang="es-PE" sz="2000" dirty="0" smtClean="0"/>
          </a:p>
          <a:p>
            <a:r>
              <a:rPr lang="es-PE" sz="2200" dirty="0" smtClean="0">
                <a:solidFill>
                  <a:srgbClr val="FF0000"/>
                </a:solidFill>
              </a:rPr>
              <a:t>Desventajas</a:t>
            </a:r>
          </a:p>
          <a:p>
            <a:pPr marL="525463" lvl="1" indent="-225425">
              <a:spcBef>
                <a:spcPts val="1200"/>
              </a:spcBef>
            </a:pPr>
            <a:r>
              <a:rPr lang="es-PE" dirty="0"/>
              <a:t>Sobrecalentamiento en condiciones estáticas</a:t>
            </a:r>
          </a:p>
          <a:p>
            <a:pPr marL="579437" lvl="2" indent="0">
              <a:buNone/>
            </a:pPr>
            <a:r>
              <a:rPr lang="es-PE" sz="1800" dirty="0" smtClean="0"/>
              <a:t>  → Alternativa de solución: uso de frenos</a:t>
            </a:r>
          </a:p>
          <a:p>
            <a:pPr marL="525463" lvl="1" indent="-225425">
              <a:spcBef>
                <a:spcPts val="900"/>
              </a:spcBef>
            </a:pPr>
            <a:r>
              <a:rPr lang="es-PE" dirty="0"/>
              <a:t>Necesita protección especial en ambientes inflamables</a:t>
            </a:r>
          </a:p>
        </p:txBody>
      </p:sp>
      <p:sp>
        <p:nvSpPr>
          <p:cNvPr id="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c) Motores 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Eléctricos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18446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431803" y="3699654"/>
            <a:ext cx="8298833" cy="388306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/>
          <a:lstStyle/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 smtClean="0">
                <a:solidFill>
                  <a:schemeClr val="bg1">
                    <a:lumMod val="65000"/>
                  </a:schemeClr>
                </a:solidFill>
              </a:rPr>
              <a:t>Componentes de un robot</a:t>
            </a:r>
            <a:endParaRPr lang="es-PE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Estructura mecánica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Sistemas de actuación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>
                <a:solidFill>
                  <a:schemeClr val="bg1">
                    <a:lumMod val="65000"/>
                  </a:schemeClr>
                </a:solidFill>
              </a:rPr>
              <a:t>3.1.   Motores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b="1" dirty="0">
                <a:solidFill>
                  <a:srgbClr val="0000FF"/>
                </a:solidFill>
              </a:rPr>
              <a:t>3.2 .  Transmisión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Sistemas de </a:t>
            </a:r>
            <a:r>
              <a:rPr lang="es-PE" sz="2400" dirty="0" err="1">
                <a:solidFill>
                  <a:schemeClr val="bg1">
                    <a:lumMod val="65000"/>
                  </a:schemeClr>
                </a:solidFill>
              </a:rPr>
              <a:t>sensado</a:t>
            </a:r>
            <a:endParaRPr lang="es-PE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65000"/>
                  </a:schemeClr>
                </a:solidFill>
              </a:rPr>
              <a:t>4.1 .  Sensores propioceptivos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65000"/>
                  </a:schemeClr>
                </a:solidFill>
              </a:rPr>
              <a:t>4.2 .  Sensores </a:t>
            </a:r>
            <a:r>
              <a:rPr lang="es-PE" sz="2000" dirty="0" err="1" smtClean="0">
                <a:solidFill>
                  <a:schemeClr val="bg1">
                    <a:lumMod val="65000"/>
                  </a:schemeClr>
                </a:solidFill>
              </a:rPr>
              <a:t>exteroceptivos</a:t>
            </a:r>
            <a:endParaRPr lang="es-P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Ejemplos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Temas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2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50">
        <p14:prism/>
      </p:transition>
    </mc:Choice>
    <mc:Fallback xmlns="">
      <p:transition spd="slow" advTm="5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build="p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Sistemas de Actuación: </a:t>
            </a:r>
            <a:r>
              <a:rPr lang="es-PE" dirty="0" smtClean="0"/>
              <a:t>Transmisión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6317" y="3717032"/>
            <a:ext cx="8229600" cy="2925798"/>
          </a:xfrm>
        </p:spPr>
        <p:txBody>
          <a:bodyPr>
            <a:normAutofit/>
          </a:bodyPr>
          <a:lstStyle/>
          <a:p>
            <a:r>
              <a:rPr lang="es-PE" sz="2000" dirty="0" smtClean="0"/>
              <a:t>Problema</a:t>
            </a:r>
          </a:p>
          <a:p>
            <a:pPr marL="450850" lvl="1" indent="-177800"/>
            <a:r>
              <a:rPr lang="es-PE" dirty="0">
                <a:solidFill>
                  <a:srgbClr val="00B050"/>
                </a:solidFill>
              </a:rPr>
              <a:t>Motores:</a:t>
            </a:r>
            <a:r>
              <a:rPr lang="es-PE" dirty="0"/>
              <a:t> Brindan altas velocidades y bajos torques</a:t>
            </a:r>
          </a:p>
          <a:p>
            <a:pPr marL="450850" lvl="1" indent="-177800"/>
            <a:r>
              <a:rPr lang="es-PE" dirty="0">
                <a:solidFill>
                  <a:srgbClr val="00B050"/>
                </a:solidFill>
              </a:rPr>
              <a:t>Articulaciones: </a:t>
            </a:r>
            <a:r>
              <a:rPr lang="es-PE" sz="1800" dirty="0" smtClean="0"/>
              <a:t>requieren bajas velocidades y altos torques</a:t>
            </a:r>
          </a:p>
          <a:p>
            <a:pPr>
              <a:spcBef>
                <a:spcPts val="1200"/>
              </a:spcBef>
            </a:pPr>
            <a:r>
              <a:rPr lang="es-PE" dirty="0" smtClean="0"/>
              <a:t>Solución</a:t>
            </a:r>
            <a:endParaRPr lang="es-PE" dirty="0"/>
          </a:p>
          <a:p>
            <a:pPr marL="450850" lvl="1" indent="-177800"/>
            <a:r>
              <a:rPr lang="es-PE" dirty="0" smtClean="0"/>
              <a:t>Usar transmisiones:</a:t>
            </a:r>
            <a:endParaRPr lang="es-PE" dirty="0"/>
          </a:p>
          <a:p>
            <a:pPr marL="495730" lvl="2" indent="0">
              <a:buNone/>
            </a:pPr>
            <a:r>
              <a:rPr lang="es-PE" dirty="0" smtClean="0"/>
              <a:t>Optimizan la transmisión de potencia </a:t>
            </a:r>
            <a:r>
              <a:rPr lang="es-PE" dirty="0"/>
              <a:t>del motor a la articulación</a:t>
            </a:r>
          </a:p>
          <a:p>
            <a:pPr lvl="1"/>
            <a:endParaRPr lang="es-PE" sz="1800" dirty="0"/>
          </a:p>
        </p:txBody>
      </p:sp>
      <p:sp>
        <p:nvSpPr>
          <p:cNvPr id="7" name="6 Rectángulo redondeado"/>
          <p:cNvSpPr/>
          <p:nvPr/>
        </p:nvSpPr>
        <p:spPr bwMode="auto">
          <a:xfrm>
            <a:off x="3930875" y="1993782"/>
            <a:ext cx="1489820" cy="565441"/>
          </a:xfrm>
          <a:prstGeom prst="roundRect">
            <a:avLst>
              <a:gd name="adj" fmla="val 29167"/>
            </a:avLst>
          </a:prstGeom>
          <a:solidFill>
            <a:schemeClr val="tx2">
              <a:lumMod val="10000"/>
              <a:lumOff val="9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855664" y="2093418"/>
            <a:ext cx="1674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Transmisión</a:t>
            </a:r>
            <a:endParaRPr lang="es-PE" sz="1600" dirty="0"/>
          </a:p>
        </p:txBody>
      </p:sp>
      <p:sp>
        <p:nvSpPr>
          <p:cNvPr id="9" name="8 Flecha derecha"/>
          <p:cNvSpPr/>
          <p:nvPr/>
        </p:nvSpPr>
        <p:spPr bwMode="auto">
          <a:xfrm>
            <a:off x="5478751" y="2126025"/>
            <a:ext cx="262513" cy="282367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10 Conector recto de flecha"/>
          <p:cNvCxnSpPr/>
          <p:nvPr/>
        </p:nvCxnSpPr>
        <p:spPr bwMode="auto">
          <a:xfrm flipH="1">
            <a:off x="4675785" y="2581169"/>
            <a:ext cx="2310" cy="17687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arrow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" name="11 Flecha derecha"/>
          <p:cNvSpPr/>
          <p:nvPr/>
        </p:nvSpPr>
        <p:spPr bwMode="auto">
          <a:xfrm>
            <a:off x="3625344" y="2143737"/>
            <a:ext cx="247475" cy="290087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088033" y="2758047"/>
            <a:ext cx="1230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00" dirty="0" smtClean="0">
                <a:solidFill>
                  <a:schemeClr val="bg1">
                    <a:lumMod val="65000"/>
                  </a:schemeClr>
                </a:solidFill>
              </a:rPr>
              <a:t>disipación de potencia</a:t>
            </a:r>
            <a:endParaRPr lang="es-PE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734695" y="2126025"/>
            <a:ext cx="945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/>
              <a:t>Motor</a:t>
            </a: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71186" y="2132562"/>
            <a:ext cx="1407886" cy="1448883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5704981" y="1530221"/>
            <a:ext cx="1230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articulación</a:t>
            </a:r>
            <a:endParaRPr lang="es-P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17 Conector recto de flecha"/>
          <p:cNvCxnSpPr/>
          <p:nvPr/>
        </p:nvCxnSpPr>
        <p:spPr bwMode="auto">
          <a:xfrm flipH="1">
            <a:off x="6046959" y="1852512"/>
            <a:ext cx="128142" cy="23217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8741" y="3886245"/>
            <a:ext cx="1246483" cy="2191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Transmisión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76316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2" grpId="0" animBg="1"/>
      <p:bldP spid="14" grpId="0"/>
      <p:bldP spid="15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3781203" y="2132856"/>
            <a:ext cx="2045381" cy="1728385"/>
            <a:chOff x="6372906" y="2080027"/>
            <a:chExt cx="2045381" cy="1728385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906" y="2080027"/>
              <a:ext cx="2045381" cy="1728385"/>
            </a:xfrm>
            <a:prstGeom prst="rect">
              <a:avLst/>
            </a:prstGeom>
          </p:spPr>
        </p:pic>
        <p:sp>
          <p:nvSpPr>
            <p:cNvPr id="7" name="6 Rectángulo"/>
            <p:cNvSpPr/>
            <p:nvPr/>
          </p:nvSpPr>
          <p:spPr bwMode="auto">
            <a:xfrm>
              <a:off x="6372906" y="2105905"/>
              <a:ext cx="1595437" cy="2567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7 Rectángulo"/>
            <p:cNvSpPr/>
            <p:nvPr/>
          </p:nvSpPr>
          <p:spPr bwMode="auto">
            <a:xfrm>
              <a:off x="6525306" y="2344565"/>
              <a:ext cx="556981" cy="2567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8 Rectángulo"/>
            <p:cNvSpPr/>
            <p:nvPr/>
          </p:nvSpPr>
          <p:spPr bwMode="auto">
            <a:xfrm>
              <a:off x="6525305" y="3299223"/>
              <a:ext cx="556981" cy="2567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9 Rectángulo"/>
            <p:cNvSpPr/>
            <p:nvPr/>
          </p:nvSpPr>
          <p:spPr bwMode="auto">
            <a:xfrm>
              <a:off x="7411362" y="3530163"/>
              <a:ext cx="556981" cy="2567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8749" y="1460812"/>
                <a:ext cx="8229600" cy="5280556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900"/>
                  </a:spcBef>
                </a:pPr>
                <a:r>
                  <a:rPr lang="es-PE" dirty="0" smtClean="0"/>
                  <a:t>Optimiza la transferencia de torque: </a:t>
                </a:r>
                <a:r>
                  <a:rPr lang="es-PE" sz="1800" dirty="0" smtClean="0"/>
                  <a:t>motores → eslabones</a:t>
                </a:r>
              </a:p>
              <a:p>
                <a:pPr>
                  <a:spcBef>
                    <a:spcPts val="1200"/>
                  </a:spcBef>
                </a:pPr>
                <a:r>
                  <a:rPr lang="es-PE" dirty="0" smtClean="0"/>
                  <a:t>Transforma </a:t>
                </a:r>
                <a:r>
                  <a:rPr lang="es-PE" dirty="0" smtClean="0">
                    <a:solidFill>
                      <a:srgbClr val="00B050"/>
                    </a:solidFill>
                  </a:rPr>
                  <a:t>torque </a:t>
                </a:r>
                <a:r>
                  <a:rPr lang="es-PE" sz="1800" dirty="0" smtClean="0">
                    <a:solidFill>
                      <a:srgbClr val="00B050"/>
                    </a:solidFill>
                  </a:rPr>
                  <a:t>(</a:t>
                </a:r>
                <a:r>
                  <a:rPr lang="el-GR" sz="1800" dirty="0" smtClean="0">
                    <a:solidFill>
                      <a:srgbClr val="00B050"/>
                    </a:solidFill>
                    <a:latin typeface="Calibri"/>
                  </a:rPr>
                  <a:t>τ</a:t>
                </a:r>
                <a:r>
                  <a:rPr lang="es-PE" sz="1800" dirty="0" smtClean="0">
                    <a:solidFill>
                      <a:srgbClr val="00B050"/>
                    </a:solidFill>
                  </a:rPr>
                  <a:t>)</a:t>
                </a:r>
                <a:r>
                  <a:rPr lang="es-PE" dirty="0" smtClean="0">
                    <a:solidFill>
                      <a:srgbClr val="00B050"/>
                    </a:solidFill>
                  </a:rPr>
                  <a:t> y velocidad </a:t>
                </a:r>
                <a:r>
                  <a:rPr lang="es-PE" sz="1800" dirty="0" smtClean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s-PE" sz="180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s-PE" sz="180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acc>
                  </m:oMath>
                </a14:m>
                <a:r>
                  <a:rPr lang="es-PE" sz="1800" dirty="0" smtClean="0">
                    <a:solidFill>
                      <a:srgbClr val="00B050"/>
                    </a:solidFill>
                  </a:rPr>
                  <a:t>)</a:t>
                </a:r>
                <a:endParaRPr lang="es-PE" dirty="0"/>
              </a:p>
              <a:p>
                <a:pPr marL="0" indent="0" algn="ctr">
                  <a:buNone/>
                </a:pPr>
                <a:endParaRPr lang="es-PE" sz="1600" dirty="0" smtClean="0"/>
              </a:p>
              <a:p>
                <a:pPr marL="0" indent="0" algn="ctr">
                  <a:buNone/>
                </a:pPr>
                <a:endParaRPr lang="es-PE" sz="1600" dirty="0"/>
              </a:p>
              <a:p>
                <a:pPr marL="0" indent="0" algn="ctr">
                  <a:buNone/>
                </a:pPr>
                <a:endParaRPr lang="es-PE" sz="1600" dirty="0" smtClean="0"/>
              </a:p>
              <a:p>
                <a:pPr marL="0" indent="0" algn="ctr">
                  <a:buNone/>
                </a:pPr>
                <a:endParaRPr lang="es-PE" sz="1600" dirty="0" smtClean="0"/>
              </a:p>
              <a:p>
                <a:pPr marL="0" indent="0" algn="ctr">
                  <a:buNone/>
                </a:pPr>
                <a:endParaRPr lang="es-PE" sz="2400" dirty="0" smtClean="0"/>
              </a:p>
              <a:p>
                <a:pPr marL="0" indent="0" algn="ctr">
                  <a:buNone/>
                </a:pPr>
                <a:r>
                  <a:rPr lang="es-PE" sz="1800" dirty="0" smtClean="0"/>
                  <a:t>bajo torque/alta velocidad </a:t>
                </a:r>
                <a:r>
                  <a:rPr lang="es-PE" sz="1800" dirty="0"/>
                  <a:t>→ </a:t>
                </a:r>
                <a:r>
                  <a:rPr lang="es-PE" sz="1800" dirty="0" smtClean="0"/>
                  <a:t>alto torque/baja velocidad</a:t>
                </a:r>
              </a:p>
              <a:p>
                <a:pPr>
                  <a:spcBef>
                    <a:spcPts val="1800"/>
                  </a:spcBef>
                </a:pPr>
                <a:r>
                  <a:rPr lang="es-PE" dirty="0" smtClean="0"/>
                  <a:t>Transforma </a:t>
                </a:r>
                <a:r>
                  <a:rPr lang="es-PE" dirty="0" smtClean="0">
                    <a:solidFill>
                      <a:srgbClr val="00B050"/>
                    </a:solidFill>
                  </a:rPr>
                  <a:t>movimiento</a:t>
                </a:r>
                <a:endParaRPr lang="es-PE" dirty="0" smtClean="0"/>
              </a:p>
              <a:p>
                <a:pPr>
                  <a:spcBef>
                    <a:spcPts val="1200"/>
                  </a:spcBef>
                </a:pPr>
                <a:endParaRPr lang="es-PE" dirty="0" smtClean="0"/>
              </a:p>
              <a:p>
                <a:pPr>
                  <a:spcBef>
                    <a:spcPts val="1200"/>
                  </a:spcBef>
                </a:pPr>
                <a:endParaRPr lang="es-PE" dirty="0" smtClean="0"/>
              </a:p>
              <a:p>
                <a:pPr>
                  <a:spcBef>
                    <a:spcPts val="1200"/>
                  </a:spcBef>
                </a:pPr>
                <a:r>
                  <a:rPr lang="es-PE" dirty="0" smtClean="0"/>
                  <a:t>Mejora características </a:t>
                </a:r>
                <a:r>
                  <a:rPr lang="es-PE" dirty="0"/>
                  <a:t>estáticas y dinámicas</a:t>
                </a:r>
              </a:p>
              <a:p>
                <a:pPr marL="216013" lvl="1" indent="0">
                  <a:spcBef>
                    <a:spcPts val="600"/>
                  </a:spcBef>
                  <a:buNone/>
                </a:pPr>
                <a:r>
                  <a:rPr lang="es-PE" dirty="0">
                    <a:solidFill>
                      <a:srgbClr val="00B050"/>
                    </a:solidFill>
                  </a:rPr>
                  <a:t>Reduce el peso </a:t>
                </a:r>
                <a:r>
                  <a:rPr lang="es-PE" dirty="0"/>
                  <a:t>de la estructura del robot </a:t>
                </a:r>
                <a:r>
                  <a:rPr lang="es-PE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(motor cerca a la base)</a:t>
                </a:r>
                <a:endParaRPr lang="es-P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749" y="1460812"/>
                <a:ext cx="8229600" cy="5280556"/>
              </a:xfrm>
              <a:blipFill rotWithShape="1">
                <a:blip r:embed="rId4"/>
                <a:stretch>
                  <a:fillRect l="-593" t="-462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Sistemas de Actuación: </a:t>
            </a:r>
            <a:r>
              <a:rPr lang="es-PE" dirty="0"/>
              <a:t>Transmisión</a:t>
            </a:r>
          </a:p>
        </p:txBody>
      </p:sp>
      <p:graphicFrame>
        <p:nvGraphicFramePr>
          <p:cNvPr id="13" name="1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212231"/>
              </p:ext>
            </p:extLst>
          </p:nvPr>
        </p:nvGraphicFramePr>
        <p:xfrm>
          <a:off x="2536499" y="2809290"/>
          <a:ext cx="811212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47" name="Equation" r:id="rId5" imgW="520560" imgH="241200" progId="Equation.DSMT4">
                  <p:embed/>
                </p:oleObj>
              </mc:Choice>
              <mc:Fallback>
                <p:oleObj name="Equation" r:id="rId5" imgW="520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6499" y="2809290"/>
                        <a:ext cx="811212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1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84472"/>
              </p:ext>
            </p:extLst>
          </p:nvPr>
        </p:nvGraphicFramePr>
        <p:xfrm>
          <a:off x="6082974" y="2809290"/>
          <a:ext cx="892175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48" name="Equation" r:id="rId7" imgW="571320" imgH="241200" progId="Equation.DSMT4">
                  <p:embed/>
                </p:oleObj>
              </mc:Choice>
              <mc:Fallback>
                <p:oleObj name="Equation" r:id="rId7" imgW="5713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2974" y="2809290"/>
                        <a:ext cx="892175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14 CuadroTexto"/>
          <p:cNvSpPr txBox="1"/>
          <p:nvPr/>
        </p:nvSpPr>
        <p:spPr>
          <a:xfrm>
            <a:off x="7668344" y="2473137"/>
            <a:ext cx="130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latin typeface="Gill Sans"/>
              </a:rPr>
              <a:t>Conservación de potencia</a:t>
            </a:r>
            <a:endParaRPr lang="es-PE" sz="1400" dirty="0">
              <a:latin typeface="Gill Sans"/>
            </a:endParaRPr>
          </a:p>
        </p:txBody>
      </p:sp>
      <p:graphicFrame>
        <p:nvGraphicFramePr>
          <p:cNvPr id="16" name="1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857082"/>
              </p:ext>
            </p:extLst>
          </p:nvPr>
        </p:nvGraphicFramePr>
        <p:xfrm>
          <a:off x="7975742" y="2908038"/>
          <a:ext cx="693737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49" name="Equation" r:id="rId9" imgW="444240" imgH="228600" progId="Equation.DSMT4">
                  <p:embed/>
                </p:oleObj>
              </mc:Choice>
              <mc:Fallback>
                <p:oleObj name="Equation" r:id="rId9" imgW="4442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5742" y="2908038"/>
                        <a:ext cx="693737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16 CuadroTexto"/>
          <p:cNvSpPr txBox="1"/>
          <p:nvPr/>
        </p:nvSpPr>
        <p:spPr>
          <a:xfrm>
            <a:off x="1907704" y="3219582"/>
            <a:ext cx="2071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alta velocidad angular</a:t>
            </a:r>
          </a:p>
          <a:p>
            <a:pPr algn="ctr"/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bajo torque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694741" y="3219582"/>
            <a:ext cx="2047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baja 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velocidad angular</a:t>
            </a:r>
          </a:p>
          <a:p>
            <a:pPr algn="ctr"/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alto 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torque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1944216" y="48691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indent="0" algn="ctr">
              <a:buNone/>
            </a:pPr>
            <a:r>
              <a:rPr lang="es-P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</a:rPr>
              <a:t>movimiento rotacional → movimiento lineal</a:t>
            </a:r>
          </a:p>
          <a:p>
            <a:pPr marL="0" lvl="1" indent="0" algn="ctr">
              <a:buNone/>
            </a:pPr>
            <a:r>
              <a:rPr lang="es-P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</a:rPr>
              <a:t>eje de rotación → otro eje de rotación</a:t>
            </a: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1" cstate="screen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4509120"/>
            <a:ext cx="1486619" cy="1146109"/>
          </a:xfrm>
          <a:prstGeom prst="rect">
            <a:avLst/>
          </a:prstGeom>
        </p:spPr>
      </p:pic>
      <p:sp>
        <p:nvSpPr>
          <p:cNvPr id="22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¿Qué hace la transmisión?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7892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13 Grupo"/>
          <p:cNvGrpSpPr/>
          <p:nvPr/>
        </p:nvGrpSpPr>
        <p:grpSpPr>
          <a:xfrm>
            <a:off x="2267744" y="5514112"/>
            <a:ext cx="2541996" cy="1227256"/>
            <a:chOff x="6609881" y="3697018"/>
            <a:chExt cx="2159129" cy="871427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7713" y="3714585"/>
              <a:ext cx="2095500" cy="847725"/>
            </a:xfrm>
            <a:prstGeom prst="rect">
              <a:avLst/>
            </a:prstGeom>
          </p:spPr>
        </p:pic>
        <p:sp>
          <p:nvSpPr>
            <p:cNvPr id="10" name="9 Rectángulo"/>
            <p:cNvSpPr/>
            <p:nvPr/>
          </p:nvSpPr>
          <p:spPr bwMode="auto">
            <a:xfrm>
              <a:off x="6620404" y="3697018"/>
              <a:ext cx="2148606" cy="551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10 Rectángulo"/>
            <p:cNvSpPr/>
            <p:nvPr/>
          </p:nvSpPr>
          <p:spPr bwMode="auto">
            <a:xfrm>
              <a:off x="6614634" y="4488349"/>
              <a:ext cx="2148606" cy="800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11 Rectángulo"/>
            <p:cNvSpPr/>
            <p:nvPr/>
          </p:nvSpPr>
          <p:spPr bwMode="auto">
            <a:xfrm rot="16200000">
              <a:off x="6270026" y="4093312"/>
              <a:ext cx="734892" cy="551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12 Rectángulo"/>
            <p:cNvSpPr/>
            <p:nvPr/>
          </p:nvSpPr>
          <p:spPr bwMode="auto">
            <a:xfrm rot="16200000">
              <a:off x="8349377" y="4091947"/>
              <a:ext cx="734892" cy="551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Sistemas </a:t>
            </a:r>
            <a:r>
              <a:rPr lang="es-PE" sz="2600" dirty="0"/>
              <a:t>de Actuación: </a:t>
            </a:r>
            <a:r>
              <a:rPr lang="es-PE" dirty="0"/>
              <a:t>Transmisión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8749" y="1460812"/>
            <a:ext cx="6365512" cy="4674978"/>
          </a:xfrm>
        </p:spPr>
        <p:txBody>
          <a:bodyPr>
            <a:normAutofit/>
          </a:bodyPr>
          <a:lstStyle/>
          <a:p>
            <a:r>
              <a:rPr lang="es-PE" sz="2000" dirty="0" smtClean="0">
                <a:solidFill>
                  <a:srgbClr val="00B050"/>
                </a:solidFill>
              </a:rPr>
              <a:t>Engranajes Rectos</a:t>
            </a:r>
            <a:r>
              <a:rPr lang="es-PE" sz="1800" dirty="0" smtClean="0">
                <a:solidFill>
                  <a:srgbClr val="00B050"/>
                </a:solidFill>
              </a:rPr>
              <a:t> </a:t>
            </a:r>
            <a:r>
              <a:rPr lang="es-PE" sz="1600" dirty="0" smtClean="0">
                <a:solidFill>
                  <a:schemeClr val="bg1">
                    <a:lumMod val="50000"/>
                  </a:schemeClr>
                </a:solidFill>
              </a:rPr>
              <a:t>(ruedas dentadas)</a:t>
            </a:r>
          </a:p>
          <a:p>
            <a:pPr marL="444500" lvl="1" indent="-158750"/>
            <a:r>
              <a:rPr lang="es-PE" dirty="0" smtClean="0"/>
              <a:t>Dientes rectos</a:t>
            </a:r>
          </a:p>
          <a:p>
            <a:pPr marL="444500" lvl="1" indent="-158750"/>
            <a:r>
              <a:rPr lang="es-PE" dirty="0" smtClean="0"/>
              <a:t>Efectos:</a:t>
            </a:r>
          </a:p>
          <a:p>
            <a:pPr marL="803275" lvl="2" indent="-158750"/>
            <a:r>
              <a:rPr lang="es-PE" dirty="0" smtClean="0"/>
              <a:t>Trasladan el punto de aplicación del eje</a:t>
            </a:r>
          </a:p>
          <a:p>
            <a:pPr marL="803275" lvl="2" indent="-158750"/>
            <a:r>
              <a:rPr lang="es-PE" dirty="0" smtClean="0"/>
              <a:t>Modifican la dirección del eje</a:t>
            </a:r>
          </a:p>
          <a:p>
            <a:pPr marL="444500" lvl="1" indent="-158750"/>
            <a:r>
              <a:rPr lang="es-PE" dirty="0" smtClean="0"/>
              <a:t>Problemas: deformaciones, </a:t>
            </a:r>
            <a:r>
              <a:rPr lang="es-PE" dirty="0" err="1" smtClean="0"/>
              <a:t>backlash</a:t>
            </a:r>
            <a:endParaRPr lang="es-PE" dirty="0" smtClean="0"/>
          </a:p>
          <a:p>
            <a:pPr lvl="1"/>
            <a:endParaRPr lang="es-PE" sz="600" dirty="0" smtClean="0"/>
          </a:p>
          <a:p>
            <a:r>
              <a:rPr lang="es-PE" sz="2000" dirty="0" smtClean="0">
                <a:solidFill>
                  <a:srgbClr val="00B050"/>
                </a:solidFill>
              </a:rPr>
              <a:t>Husillo y engranajes helicoidales:</a:t>
            </a:r>
          </a:p>
          <a:p>
            <a:pPr marL="444500" lvl="1" indent="-158750"/>
            <a:r>
              <a:rPr lang="es-PE" dirty="0"/>
              <a:t>D</a:t>
            </a:r>
            <a:r>
              <a:rPr lang="es-PE" dirty="0" smtClean="0"/>
              <a:t>ientes helicoidales </a:t>
            </a:r>
          </a:p>
          <a:p>
            <a:pPr marL="444500" lvl="1" indent="-158750"/>
            <a:r>
              <a:rPr lang="es-PE" dirty="0" smtClean="0"/>
              <a:t>Efectos:</a:t>
            </a:r>
          </a:p>
          <a:p>
            <a:pPr marL="667180" lvl="2" indent="-158750"/>
            <a:r>
              <a:rPr lang="es-PE" dirty="0" smtClean="0"/>
              <a:t>Cambio </a:t>
            </a:r>
            <a:r>
              <a:rPr lang="es-PE" dirty="0"/>
              <a:t>de dirección del eje</a:t>
            </a:r>
          </a:p>
          <a:p>
            <a:pPr marL="667180" lvl="2" indent="-158750"/>
            <a:r>
              <a:rPr lang="es-PE" dirty="0" smtClean="0"/>
              <a:t>Movimiento rotacional → movimiento </a:t>
            </a:r>
            <a:r>
              <a:rPr lang="es-PE" dirty="0" err="1" smtClean="0"/>
              <a:t>translacional</a:t>
            </a:r>
            <a:endParaRPr lang="es-PE" dirty="0" smtClean="0"/>
          </a:p>
          <a:p>
            <a:pPr marL="444500" lvl="1" indent="-158750"/>
            <a:r>
              <a:rPr lang="es-PE" dirty="0" smtClean="0"/>
              <a:t>Problemas</a:t>
            </a:r>
            <a:r>
              <a:rPr lang="es-PE" dirty="0"/>
              <a:t>: fricción, elasticidad, </a:t>
            </a:r>
            <a:r>
              <a:rPr lang="es-PE" dirty="0" err="1"/>
              <a:t>backlash</a:t>
            </a:r>
            <a:endParaRPr lang="es-PE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261" y="1701971"/>
            <a:ext cx="1722405" cy="1366989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580112" y="6033728"/>
            <a:ext cx="3563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Gill Sans"/>
              </a:rPr>
              <a:t>Backlash</a:t>
            </a:r>
            <a:r>
              <a:rPr lang="es-PE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ill Sans"/>
              </a:rPr>
              <a:t>:</a:t>
            </a:r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 los dientes pueden tener movimiento relativo, disipando potencia</a:t>
            </a:r>
            <a:endParaRPr lang="es-PE" sz="14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89041" y="3826272"/>
            <a:ext cx="2160739" cy="1442293"/>
          </a:xfrm>
          <a:prstGeom prst="rect">
            <a:avLst/>
          </a:prstGeom>
        </p:spPr>
      </p:pic>
      <p:sp>
        <p:nvSpPr>
          <p:cNvPr id="16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Tipos de Transmisión en Robótica (1/2)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54265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Componentes de un Robot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888" indent="-369888">
              <a:buFont typeface="+mj-lt"/>
              <a:buAutoNum type="arabicPeriod"/>
            </a:pPr>
            <a:r>
              <a:rPr lang="es-PE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Sistemas</a:t>
            </a:r>
            <a:r>
              <a:rPr lang="es-P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PE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Mecánicos</a:t>
            </a:r>
            <a:r>
              <a:rPr lang="es-P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PE" sz="1800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(estructura mecánica)</a:t>
            </a:r>
            <a:endParaRPr lang="es-PE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633413" lvl="1" indent="-268288">
              <a:spcBef>
                <a:spcPts val="1200"/>
              </a:spcBef>
              <a:buFont typeface="Arial" pitchFamily="34" charset="0"/>
              <a:buChar char="•"/>
            </a:pPr>
            <a:r>
              <a:rPr lang="es-PE" dirty="0" smtClean="0"/>
              <a:t>Eslabones rígidos conectados mediante articulaciones </a:t>
            </a:r>
            <a:r>
              <a:rPr lang="es-PE" sz="1600" dirty="0" smtClean="0">
                <a:solidFill>
                  <a:schemeClr val="bg1">
                    <a:lumMod val="50000"/>
                  </a:schemeClr>
                </a:solidFill>
              </a:rPr>
              <a:t>(rotacionales o prismáticas)</a:t>
            </a:r>
            <a:endParaRPr lang="es-PE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633413" lvl="1" indent="-268288">
              <a:spcBef>
                <a:spcPts val="1200"/>
              </a:spcBef>
              <a:buFont typeface="Arial" pitchFamily="34" charset="0"/>
              <a:buChar char="•"/>
            </a:pPr>
            <a:r>
              <a:rPr lang="es-PE" dirty="0" smtClean="0"/>
              <a:t>Partes: estructura de soporte, muñeca, efector final, chasis</a:t>
            </a:r>
          </a:p>
          <a:p>
            <a:pPr marL="457200" lvl="1" indent="0">
              <a:buNone/>
            </a:pPr>
            <a:endParaRPr lang="es-PE" sz="1600" dirty="0" smtClean="0"/>
          </a:p>
        </p:txBody>
      </p:sp>
      <p:pic>
        <p:nvPicPr>
          <p:cNvPr id="4098" name="Picture 2" descr="http://www.robotshop.com/media/files/images/kinova-technology-jaco-robot-manipulator-academic-edition-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311345" y="3850121"/>
            <a:ext cx="3710598" cy="239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496458" y="6276813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Robot JACO (</a:t>
            </a:r>
            <a:r>
              <a:rPr lang="es-PE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Kinova</a:t>
            </a:r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6 Conector recto de flecha"/>
          <p:cNvCxnSpPr/>
          <p:nvPr/>
        </p:nvCxnSpPr>
        <p:spPr bwMode="auto">
          <a:xfrm flipV="1">
            <a:off x="3210187" y="4172859"/>
            <a:ext cx="236956" cy="63862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 bwMode="auto">
          <a:xfrm flipH="1" flipV="1">
            <a:off x="2525486" y="4368803"/>
            <a:ext cx="420912" cy="44268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2581928" y="4753431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/>
              <a:t>eslabones</a:t>
            </a:r>
            <a:endParaRPr lang="es-PE" sz="1600" dirty="0"/>
          </a:p>
        </p:txBody>
      </p:sp>
      <p:cxnSp>
        <p:nvCxnSpPr>
          <p:cNvPr id="16" name="15 Conector recto de flecha"/>
          <p:cNvCxnSpPr/>
          <p:nvPr/>
        </p:nvCxnSpPr>
        <p:spPr bwMode="auto">
          <a:xfrm>
            <a:off x="2735942" y="3657601"/>
            <a:ext cx="387160" cy="37737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2130195" y="3302783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/>
              <a:t>articulación</a:t>
            </a:r>
            <a:endParaRPr lang="es-PE" sz="1600" dirty="0"/>
          </a:p>
        </p:txBody>
      </p:sp>
      <p:cxnSp>
        <p:nvCxnSpPr>
          <p:cNvPr id="20" name="19 Conector recto de flecha"/>
          <p:cNvCxnSpPr/>
          <p:nvPr/>
        </p:nvCxnSpPr>
        <p:spPr bwMode="auto">
          <a:xfrm>
            <a:off x="1074056" y="5704115"/>
            <a:ext cx="391887" cy="29753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709581" y="537028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/>
              <a:t>base</a:t>
            </a:r>
            <a:endParaRPr lang="es-PE" sz="1600" dirty="0"/>
          </a:p>
        </p:txBody>
      </p:sp>
      <p:sp>
        <p:nvSpPr>
          <p:cNvPr id="22" name="21 Elipse"/>
          <p:cNvSpPr/>
          <p:nvPr/>
        </p:nvSpPr>
        <p:spPr bwMode="auto">
          <a:xfrm>
            <a:off x="4180114" y="3976912"/>
            <a:ext cx="870857" cy="907145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151785" y="4826001"/>
            <a:ext cx="9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efector final</a:t>
            </a:r>
            <a:endParaRPr lang="es-PE" sz="1600" dirty="0"/>
          </a:p>
        </p:txBody>
      </p:sp>
      <p:pic>
        <p:nvPicPr>
          <p:cNvPr id="5122" name="Picture 2" descr="https://www.cyberbotics.com/guide/png/pioneer3at_r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7340" y="4310508"/>
            <a:ext cx="2371236" cy="17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26 Conector recto de flecha"/>
          <p:cNvCxnSpPr/>
          <p:nvPr/>
        </p:nvCxnSpPr>
        <p:spPr bwMode="auto">
          <a:xfrm flipH="1">
            <a:off x="7765142" y="4386710"/>
            <a:ext cx="377372" cy="508229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7766865" y="4039150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/>
              <a:t>chasis</a:t>
            </a:r>
            <a:endParaRPr lang="es-PE" sz="1600" dirty="0"/>
          </a:p>
        </p:txBody>
      </p:sp>
      <p:sp>
        <p:nvSpPr>
          <p:cNvPr id="31" name="30 CuadroTexto"/>
          <p:cNvSpPr txBox="1"/>
          <p:nvPr/>
        </p:nvSpPr>
        <p:spPr>
          <a:xfrm>
            <a:off x="6861934" y="6276811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Robot Pioneer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4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9" grpId="0"/>
      <p:bldP spid="23" grpId="0"/>
      <p:bldP spid="22" grpId="0" animBg="1"/>
      <p:bldP spid="25" grpId="0"/>
      <p:bldP spid="30" grpId="0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6753" y="1613263"/>
            <a:ext cx="3129454" cy="217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1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879445"/>
              </p:ext>
            </p:extLst>
          </p:nvPr>
        </p:nvGraphicFramePr>
        <p:xfrm>
          <a:off x="3787795" y="2215423"/>
          <a:ext cx="296795" cy="410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50"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7795" y="2215423"/>
                        <a:ext cx="296795" cy="4105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1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530173"/>
              </p:ext>
            </p:extLst>
          </p:nvPr>
        </p:nvGraphicFramePr>
        <p:xfrm>
          <a:off x="4672713" y="2286691"/>
          <a:ext cx="252468" cy="410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51" name="Equation" r:id="rId6" imgW="139680" imgH="228600" progId="Equation.DSMT4">
                  <p:embed/>
                </p:oleObj>
              </mc:Choice>
              <mc:Fallback>
                <p:oleObj name="Equation" r:id="rId6" imgW="1396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2713" y="2286691"/>
                        <a:ext cx="252468" cy="4105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18 Conector recto"/>
          <p:cNvCxnSpPr/>
          <p:nvPr/>
        </p:nvCxnSpPr>
        <p:spPr bwMode="auto">
          <a:xfrm>
            <a:off x="4272457" y="2050618"/>
            <a:ext cx="0" cy="144735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4" name="2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390851"/>
              </p:ext>
            </p:extLst>
          </p:nvPr>
        </p:nvGraphicFramePr>
        <p:xfrm>
          <a:off x="3840801" y="3487737"/>
          <a:ext cx="800515" cy="400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52" name="Equation" r:id="rId8" imgW="457200" imgH="228600" progId="Equation.DSMT4">
                  <p:embed/>
                </p:oleObj>
              </mc:Choice>
              <mc:Fallback>
                <p:oleObj name="Equation" r:id="rId8" imgW="457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0801" y="3487737"/>
                        <a:ext cx="800515" cy="4002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24 CuadroTexto"/>
          <p:cNvSpPr txBox="1"/>
          <p:nvPr/>
        </p:nvSpPr>
        <p:spPr>
          <a:xfrm>
            <a:off x="3384645" y="1772196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motor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929117" y="1264458"/>
            <a:ext cx="570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carga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6" name="2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559972"/>
              </p:ext>
            </p:extLst>
          </p:nvPr>
        </p:nvGraphicFramePr>
        <p:xfrm>
          <a:off x="3670730" y="3933056"/>
          <a:ext cx="1117294" cy="400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53" name="Equation" r:id="rId10" imgW="672840" imgH="241200" progId="Equation.DSMT4">
                  <p:embed/>
                </p:oleObj>
              </mc:Choice>
              <mc:Fallback>
                <p:oleObj name="Equation" r:id="rId10" imgW="6728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730" y="3933056"/>
                        <a:ext cx="1117294" cy="4002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2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708767"/>
              </p:ext>
            </p:extLst>
          </p:nvPr>
        </p:nvGraphicFramePr>
        <p:xfrm>
          <a:off x="2330450" y="2386013"/>
          <a:ext cx="70485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54" name="Equation" r:id="rId12" imgW="393480" imgH="241200" progId="Equation.DSMT4">
                  <p:embed/>
                </p:oleObj>
              </mc:Choice>
              <mc:Fallback>
                <p:oleObj name="Equation" r:id="rId12" imgW="393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450" y="2386013"/>
                        <a:ext cx="70485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2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230379"/>
              </p:ext>
            </p:extLst>
          </p:nvPr>
        </p:nvGraphicFramePr>
        <p:xfrm>
          <a:off x="6454775" y="2386013"/>
          <a:ext cx="614363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55" name="Equation" r:id="rId14" imgW="342720" imgH="241200" progId="Equation.DSMT4">
                  <p:embed/>
                </p:oleObj>
              </mc:Choice>
              <mc:Fallback>
                <p:oleObj name="Equation" r:id="rId14" imgW="3427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775" y="2386013"/>
                        <a:ext cx="614363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2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681468"/>
              </p:ext>
            </p:extLst>
          </p:nvPr>
        </p:nvGraphicFramePr>
        <p:xfrm>
          <a:off x="3707904" y="4458616"/>
          <a:ext cx="1236928" cy="74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56" name="Equation" r:id="rId16" imgW="761760" imgH="457200" progId="Equation.DSMT4">
                  <p:embed/>
                </p:oleObj>
              </mc:Choice>
              <mc:Fallback>
                <p:oleObj name="Equation" r:id="rId16" imgW="7617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4458616"/>
                        <a:ext cx="1236928" cy="741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30 Rectángulo"/>
          <p:cNvSpPr/>
          <p:nvPr/>
        </p:nvSpPr>
        <p:spPr>
          <a:xfrm>
            <a:off x="5858433" y="4624118"/>
            <a:ext cx="30011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s-PE" sz="1600" dirty="0">
                <a:solidFill>
                  <a:srgbClr val="0070C0"/>
                </a:solidFill>
                <a:latin typeface="Gill Sans"/>
              </a:rPr>
              <a:t>Relación de </a:t>
            </a:r>
            <a:r>
              <a:rPr lang="es-PE" sz="1600" dirty="0" smtClean="0">
                <a:solidFill>
                  <a:srgbClr val="0070C0"/>
                </a:solidFill>
                <a:latin typeface="Gill Sans"/>
              </a:rPr>
              <a:t>transmisión</a:t>
            </a:r>
            <a:r>
              <a:rPr lang="es-PE" sz="1600" dirty="0" smtClean="0">
                <a:solidFill>
                  <a:srgbClr val="0070C0"/>
                </a:solidFill>
              </a:rPr>
              <a:t> </a:t>
            </a:r>
            <a:r>
              <a:rPr lang="es-P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P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&gt; 1</a:t>
            </a:r>
            <a:r>
              <a:rPr lang="es-P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P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47" name="6146 Conector recto de flecha"/>
          <p:cNvCxnSpPr/>
          <p:nvPr/>
        </p:nvCxnSpPr>
        <p:spPr bwMode="auto">
          <a:xfrm flipH="1">
            <a:off x="5241876" y="4803488"/>
            <a:ext cx="602909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8" name="6147 CuadroTexto"/>
          <p:cNvSpPr txBox="1"/>
          <p:nvPr/>
        </p:nvSpPr>
        <p:spPr>
          <a:xfrm>
            <a:off x="860739" y="5333146"/>
            <a:ext cx="455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>
                <a:latin typeface="Gill Sans"/>
              </a:rPr>
              <a:t>Si no hay disipación de potencia (</a:t>
            </a:r>
            <a:r>
              <a:rPr lang="es-P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PE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P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s-P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PE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PE" dirty="0" smtClean="0">
                <a:latin typeface="Gill Sans"/>
              </a:rPr>
              <a:t>):</a:t>
            </a:r>
            <a:endParaRPr lang="es-PE" dirty="0">
              <a:latin typeface="Gill Sans"/>
            </a:endParaRPr>
          </a:p>
        </p:txBody>
      </p:sp>
      <p:graphicFrame>
        <p:nvGraphicFramePr>
          <p:cNvPr id="6149" name="614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840037"/>
              </p:ext>
            </p:extLst>
          </p:nvPr>
        </p:nvGraphicFramePr>
        <p:xfrm>
          <a:off x="2649538" y="5908508"/>
          <a:ext cx="1220923" cy="406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57" name="Equation" r:id="rId18" imgW="723600" imgH="241200" progId="Equation.DSMT4">
                  <p:embed/>
                </p:oleObj>
              </mc:Choice>
              <mc:Fallback>
                <p:oleObj name="Equation" r:id="rId18" imgW="723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538" y="5908508"/>
                        <a:ext cx="1220923" cy="4064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6149 Flecha derecha"/>
          <p:cNvSpPr/>
          <p:nvPr/>
        </p:nvSpPr>
        <p:spPr bwMode="auto">
          <a:xfrm>
            <a:off x="4190569" y="6009389"/>
            <a:ext cx="299543" cy="204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6151" name="615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079185"/>
              </p:ext>
            </p:extLst>
          </p:nvPr>
        </p:nvGraphicFramePr>
        <p:xfrm>
          <a:off x="4778375" y="5765078"/>
          <a:ext cx="1287169" cy="760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58" name="Equation" r:id="rId20" imgW="774360" imgH="457200" progId="Equation.DSMT4">
                  <p:embed/>
                </p:oleObj>
              </mc:Choice>
              <mc:Fallback>
                <p:oleObj name="Equation" r:id="rId20" imgW="7743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75" y="5765078"/>
                        <a:ext cx="1287169" cy="7602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6151 CuadroTexto"/>
          <p:cNvSpPr txBox="1"/>
          <p:nvPr/>
        </p:nvSpPr>
        <p:spPr>
          <a:xfrm>
            <a:off x="683568" y="692696"/>
            <a:ext cx="514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Algunos conceptos básicos sobre engranajes …</a:t>
            </a:r>
            <a:endParaRPr lang="es-PE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123290" y="3522494"/>
            <a:ext cx="2800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Velocidades lineales iguales: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4673249" y="5733255"/>
            <a:ext cx="1526726" cy="81766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7981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1" grpId="0"/>
      <p:bldP spid="6150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Sistemas </a:t>
            </a:r>
            <a:r>
              <a:rPr lang="es-PE" sz="2600" dirty="0"/>
              <a:t>de Actuación: </a:t>
            </a:r>
            <a:r>
              <a:rPr lang="es-PE" dirty="0"/>
              <a:t>Transmisión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8749" y="1460812"/>
            <a:ext cx="5784681" cy="4978073"/>
          </a:xfrm>
        </p:spPr>
        <p:txBody>
          <a:bodyPr/>
          <a:lstStyle/>
          <a:p>
            <a:r>
              <a:rPr lang="es-PE" sz="2000" dirty="0">
                <a:solidFill>
                  <a:srgbClr val="00B050"/>
                </a:solidFill>
              </a:rPr>
              <a:t>Fajas dentadas y cadenas</a:t>
            </a:r>
          </a:p>
          <a:p>
            <a:pPr lvl="1"/>
            <a:r>
              <a:rPr lang="es-PE" dirty="0" smtClean="0"/>
              <a:t>Desplazan el motor con respecto al eje de la articulación</a:t>
            </a:r>
          </a:p>
          <a:p>
            <a:pPr lvl="1"/>
            <a:r>
              <a:rPr lang="es-PE" dirty="0" smtClean="0"/>
              <a:t>Problemas: </a:t>
            </a:r>
          </a:p>
          <a:p>
            <a:pPr lvl="2"/>
            <a:r>
              <a:rPr lang="es-PE" dirty="0" smtClean="0"/>
              <a:t>Elasticidad 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(en fajas)</a:t>
            </a:r>
            <a:endParaRPr lang="es-P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/>
            <a:r>
              <a:rPr lang="es-PE" dirty="0" smtClean="0"/>
              <a:t>Vibraciones  por grandes masas a velocidades altas </a:t>
            </a:r>
            <a:r>
              <a:rPr lang="es-P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(en cadenas)</a:t>
            </a:r>
          </a:p>
          <a:p>
            <a:pPr lvl="1"/>
            <a:endParaRPr lang="es-PE" sz="2000" dirty="0" smtClean="0"/>
          </a:p>
          <a:p>
            <a:r>
              <a:rPr lang="es-PE" sz="2000" dirty="0" err="1">
                <a:solidFill>
                  <a:srgbClr val="00B050"/>
                </a:solidFill>
              </a:rPr>
              <a:t>Harmonic</a:t>
            </a:r>
            <a:r>
              <a:rPr lang="es-PE" sz="2000" dirty="0">
                <a:solidFill>
                  <a:srgbClr val="00B050"/>
                </a:solidFill>
              </a:rPr>
              <a:t> drives</a:t>
            </a:r>
          </a:p>
          <a:p>
            <a:pPr lvl="1"/>
            <a:r>
              <a:rPr lang="es-PE" dirty="0" smtClean="0"/>
              <a:t>Ventajas: eficiente en potencia, cero </a:t>
            </a:r>
            <a:r>
              <a:rPr lang="es-PE" dirty="0" err="1" smtClean="0"/>
              <a:t>backlash</a:t>
            </a:r>
            <a:r>
              <a:rPr lang="es-PE" dirty="0" smtClean="0"/>
              <a:t>, in-line, alta </a:t>
            </a:r>
            <a:r>
              <a:rPr lang="es-PE" dirty="0"/>
              <a:t>relación de reducción </a:t>
            </a:r>
            <a:r>
              <a:rPr lang="es-PE" dirty="0" smtClean="0"/>
              <a:t>(150~200:1</a:t>
            </a:r>
            <a:r>
              <a:rPr lang="es-PE" dirty="0"/>
              <a:t>)</a:t>
            </a:r>
          </a:p>
          <a:p>
            <a:pPr lvl="1"/>
            <a:r>
              <a:rPr lang="es-PE" dirty="0" smtClean="0"/>
              <a:t>Problema: elasticidad</a:t>
            </a:r>
          </a:p>
          <a:p>
            <a:pPr lvl="1"/>
            <a:endParaRPr lang="es-PE" sz="2000" dirty="0"/>
          </a:p>
          <a:p>
            <a:r>
              <a:rPr lang="es-PE" sz="2000" dirty="0" smtClean="0">
                <a:solidFill>
                  <a:srgbClr val="00B050"/>
                </a:solidFill>
              </a:rPr>
              <a:t>Accionamiento directo (</a:t>
            </a:r>
            <a:r>
              <a:rPr lang="es-PE" sz="2000" i="1" dirty="0" err="1" smtClean="0">
                <a:solidFill>
                  <a:srgbClr val="00B050"/>
                </a:solidFill>
              </a:rPr>
              <a:t>direct</a:t>
            </a:r>
            <a:r>
              <a:rPr lang="es-PE" sz="2000" i="1" dirty="0" smtClean="0">
                <a:solidFill>
                  <a:srgbClr val="00B050"/>
                </a:solidFill>
              </a:rPr>
              <a:t> drive</a:t>
            </a:r>
            <a:r>
              <a:rPr lang="es-PE" sz="2000" dirty="0" smtClean="0">
                <a:solidFill>
                  <a:srgbClr val="00B050"/>
                </a:solidFill>
              </a:rPr>
              <a:t>)</a:t>
            </a:r>
            <a:endParaRPr lang="es-PE" sz="2000" dirty="0">
              <a:solidFill>
                <a:srgbClr val="00B050"/>
              </a:solidFill>
            </a:endParaRPr>
          </a:p>
          <a:p>
            <a:pPr lvl="1"/>
            <a:r>
              <a:rPr lang="es-PE" dirty="0" smtClean="0"/>
              <a:t>Motor dentro de los eslabones 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792" y="1435182"/>
            <a:ext cx="2442487" cy="183516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234" y="3598618"/>
            <a:ext cx="1689601" cy="1856251"/>
          </a:xfrm>
          <a:prstGeom prst="rect">
            <a:avLst/>
          </a:prstGeom>
        </p:spPr>
      </p:pic>
      <p:sp>
        <p:nvSpPr>
          <p:cNvPr id="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Tipos de Transmisión en 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Robótica (2/2)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32922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Sistemas </a:t>
            </a:r>
            <a:r>
              <a:rPr lang="es-PE" sz="2600" dirty="0"/>
              <a:t>de Actuación: </a:t>
            </a:r>
            <a:r>
              <a:rPr lang="es-PE" dirty="0"/>
              <a:t>Transmisión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416628" y="613407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s-PE" sz="1200" dirty="0" smtClean="0">
                <a:solidFill>
                  <a:schemeClr val="bg1">
                    <a:lumMod val="65000"/>
                  </a:schemeClr>
                </a:solidFill>
              </a:rPr>
              <a:t>www.youtube.com/watch?v=iRKDfknqtbc</a:t>
            </a:r>
            <a:endParaRPr lang="es-P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Ejemplo: Robot KUKA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4" name="Inside Axis 4,5&amp;6 of KUKA KR5 Robot_trim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1470" y="184482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9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Sistemas </a:t>
            </a:r>
            <a:r>
              <a:rPr lang="es-PE" sz="2600" dirty="0"/>
              <a:t>de Actuación: </a:t>
            </a:r>
            <a:r>
              <a:rPr lang="es-PE" dirty="0"/>
              <a:t>Transmisión</a:t>
            </a:r>
          </a:p>
        </p:txBody>
      </p:sp>
      <p:pic>
        <p:nvPicPr>
          <p:cNvPr id="5" name="Picture 4" descr="http://www.harmonicdrive.net/media/1458/blow-out-gears.jpg?width=433px&amp;height=260p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5235" y="1980000"/>
            <a:ext cx="2790697" cy="16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649492"/>
            <a:ext cx="1803844" cy="180384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985866" y="2338207"/>
            <a:ext cx="1259007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P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Wave </a:t>
            </a:r>
            <a:r>
              <a:rPr lang="es-PE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generator</a:t>
            </a:r>
            <a:endParaRPr lang="es-P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9" name="8 Conector recto de flecha"/>
          <p:cNvCxnSpPr/>
          <p:nvPr/>
        </p:nvCxnSpPr>
        <p:spPr bwMode="auto">
          <a:xfrm>
            <a:off x="3102980" y="2583835"/>
            <a:ext cx="472966" cy="353943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 bwMode="auto">
          <a:xfrm>
            <a:off x="4149065" y="2161235"/>
            <a:ext cx="252242" cy="283487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3373831" y="1788530"/>
            <a:ext cx="145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FlexSpline</a:t>
            </a:r>
            <a:endParaRPr lang="es-P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2" name="11 Conector recto de flecha"/>
          <p:cNvCxnSpPr/>
          <p:nvPr/>
        </p:nvCxnSpPr>
        <p:spPr bwMode="auto">
          <a:xfrm flipH="1">
            <a:off x="5938498" y="2161235"/>
            <a:ext cx="414868" cy="353943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6010976" y="1844183"/>
            <a:ext cx="1455872" cy="53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P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Circular </a:t>
            </a:r>
            <a:r>
              <a:rPr lang="es-PE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spline</a:t>
            </a:r>
            <a:endParaRPr lang="es-P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6" name="15 Conector recto de flecha"/>
          <p:cNvCxnSpPr/>
          <p:nvPr/>
        </p:nvCxnSpPr>
        <p:spPr bwMode="auto">
          <a:xfrm flipV="1">
            <a:off x="3373831" y="3515703"/>
            <a:ext cx="315305" cy="6947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1793781" y="3415502"/>
            <a:ext cx="1601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accent1">
                    <a:lumMod val="75000"/>
                  </a:schemeClr>
                </a:solidFill>
              </a:rPr>
              <a:t>Conectado al motor</a:t>
            </a:r>
            <a:endParaRPr lang="es-PE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8" name="17 Conector recto de flecha"/>
          <p:cNvCxnSpPr/>
          <p:nvPr/>
        </p:nvCxnSpPr>
        <p:spPr bwMode="auto">
          <a:xfrm flipH="1" flipV="1">
            <a:off x="5969103" y="3139978"/>
            <a:ext cx="320510" cy="16461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6289613" y="3150700"/>
            <a:ext cx="1685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accent1">
                    <a:lumMod val="75000"/>
                  </a:schemeClr>
                </a:solidFill>
              </a:rPr>
              <a:t>Conectado a la carga</a:t>
            </a:r>
            <a:endParaRPr lang="es-PE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2 Marcador de contenido"/>
          <p:cNvSpPr>
            <a:spLocks noGrp="1"/>
          </p:cNvSpPr>
          <p:nvPr>
            <p:ph idx="1"/>
          </p:nvPr>
        </p:nvSpPr>
        <p:spPr>
          <a:xfrm>
            <a:off x="458749" y="1460812"/>
            <a:ext cx="3643011" cy="4978073"/>
          </a:xfrm>
        </p:spPr>
        <p:txBody>
          <a:bodyPr/>
          <a:lstStyle/>
          <a:p>
            <a:r>
              <a:rPr lang="es-PE" sz="2000" dirty="0" smtClean="0"/>
              <a:t>Partes</a:t>
            </a:r>
          </a:p>
          <a:p>
            <a:endParaRPr lang="es-PE" sz="2000" dirty="0"/>
          </a:p>
          <a:p>
            <a:endParaRPr lang="es-PE" sz="2000" dirty="0" smtClean="0"/>
          </a:p>
          <a:p>
            <a:endParaRPr lang="es-PE" sz="2000" dirty="0"/>
          </a:p>
          <a:p>
            <a:endParaRPr lang="es-PE" sz="2000" dirty="0" smtClean="0"/>
          </a:p>
          <a:p>
            <a:endParaRPr lang="es-PE" sz="2000" dirty="0"/>
          </a:p>
          <a:p>
            <a:endParaRPr lang="es-PE" sz="2800" dirty="0" smtClean="0"/>
          </a:p>
          <a:p>
            <a:r>
              <a:rPr lang="es-PE" sz="2000" dirty="0" smtClean="0"/>
              <a:t>Relación de reducción</a:t>
            </a:r>
            <a:endParaRPr lang="es-PE" sz="2000" dirty="0"/>
          </a:p>
        </p:txBody>
      </p:sp>
      <p:sp>
        <p:nvSpPr>
          <p:cNvPr id="26" name="25 Rectángulo"/>
          <p:cNvSpPr/>
          <p:nvPr/>
        </p:nvSpPr>
        <p:spPr>
          <a:xfrm>
            <a:off x="5168097" y="4109010"/>
            <a:ext cx="3195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7650" indent="-247650">
              <a:spcBef>
                <a:spcPct val="20000"/>
              </a:spcBef>
              <a:buChar char="•"/>
            </a:pPr>
            <a:r>
              <a:rPr lang="es-PE" sz="2000" dirty="0">
                <a:latin typeface="Gill Sans"/>
              </a:rPr>
              <a:t>Idea de funcionamiento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805258" y="4593902"/>
            <a:ext cx="3406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0500" indent="-190500">
              <a:buFontTx/>
              <a:buChar char="-"/>
            </a:pPr>
            <a:r>
              <a:rPr lang="es-PE" sz="1800" dirty="0" smtClean="0"/>
              <a:t>Dientes en </a:t>
            </a:r>
            <a:r>
              <a:rPr lang="es-PE" sz="1800" dirty="0" err="1" smtClean="0"/>
              <a:t>FlexSpline</a:t>
            </a:r>
            <a:r>
              <a:rPr lang="es-PE" sz="1800" dirty="0" smtClean="0"/>
              <a:t>: </a:t>
            </a:r>
            <a:r>
              <a:rPr lang="es-PE" sz="18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marL="190500" indent="-190500">
              <a:buFontTx/>
              <a:buChar char="-"/>
            </a:pPr>
            <a:r>
              <a:rPr lang="es-PE" sz="1800" dirty="0" smtClean="0"/>
              <a:t>Dientes en Circular </a:t>
            </a:r>
            <a:r>
              <a:rPr lang="es-PE" sz="1800" dirty="0" err="1" smtClean="0"/>
              <a:t>Spline</a:t>
            </a:r>
            <a:r>
              <a:rPr lang="es-PE" sz="1800" dirty="0" smtClean="0"/>
              <a:t>: </a:t>
            </a:r>
            <a:r>
              <a:rPr lang="es-PE" sz="18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PE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E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s-PE" sz="1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190500" indent="-190500">
              <a:buFontTx/>
              <a:buChar char="-"/>
            </a:pPr>
            <a:r>
              <a:rPr lang="es-PE" sz="1800" dirty="0" smtClean="0"/>
              <a:t>Relación de reducción </a:t>
            </a:r>
            <a:r>
              <a:rPr lang="es-P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PE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P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PE" sz="1800" dirty="0" smtClean="0"/>
              <a:t>:</a:t>
            </a:r>
            <a:endParaRPr lang="es-PE" sz="1800" dirty="0"/>
          </a:p>
        </p:txBody>
      </p:sp>
      <p:graphicFrame>
        <p:nvGraphicFramePr>
          <p:cNvPr id="28" name="2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576177"/>
              </p:ext>
            </p:extLst>
          </p:nvPr>
        </p:nvGraphicFramePr>
        <p:xfrm>
          <a:off x="2051720" y="5687894"/>
          <a:ext cx="1883109" cy="62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74" name="Equation" r:id="rId5" imgW="1269720" imgH="419040" progId="Equation.DSMT4">
                  <p:embed/>
                </p:oleObj>
              </mc:Choice>
              <mc:Fallback>
                <p:oleObj name="Equation" r:id="rId5" imgW="12697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51720" y="5687894"/>
                        <a:ext cx="1883109" cy="621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Harmonic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 Drives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77354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4" grpId="0"/>
      <p:bldP spid="17" grpId="0"/>
      <p:bldP spid="20" grpId="0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Sistemas </a:t>
            </a:r>
            <a:r>
              <a:rPr lang="es-PE" sz="2600" dirty="0"/>
              <a:t>de Actuación: </a:t>
            </a:r>
            <a:r>
              <a:rPr lang="es-PE" dirty="0"/>
              <a:t>Transmisión</a:t>
            </a:r>
          </a:p>
        </p:txBody>
      </p:sp>
      <p:sp>
        <p:nvSpPr>
          <p:cNvPr id="21" name="2 Marcador de contenido"/>
          <p:cNvSpPr>
            <a:spLocks noGrp="1"/>
          </p:cNvSpPr>
          <p:nvPr>
            <p:ph idx="1"/>
          </p:nvPr>
        </p:nvSpPr>
        <p:spPr>
          <a:xfrm>
            <a:off x="458749" y="1460812"/>
            <a:ext cx="3643011" cy="651767"/>
          </a:xfrm>
        </p:spPr>
        <p:txBody>
          <a:bodyPr/>
          <a:lstStyle/>
          <a:p>
            <a:r>
              <a:rPr lang="es-PE" sz="2000" dirty="0" smtClean="0"/>
              <a:t>Funcionamiento</a:t>
            </a:r>
            <a:endParaRPr lang="es-PE" sz="2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336500" y="5977775"/>
            <a:ext cx="312136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Vídeo comercial de </a:t>
            </a:r>
            <a:r>
              <a:rPr lang="es-PE" sz="1200" dirty="0" err="1" smtClean="0">
                <a:solidFill>
                  <a:schemeClr val="bg1">
                    <a:lumMod val="50000"/>
                  </a:schemeClr>
                </a:solidFill>
              </a:rPr>
              <a:t>Harmonic</a:t>
            </a:r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 Drives AG</a:t>
            </a:r>
          </a:p>
          <a:p>
            <a:pPr algn="ctr"/>
            <a:r>
              <a:rPr lang="es-PE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s-PE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www.youtube.com/watch?v=bzRh672peNk</a:t>
            </a:r>
            <a:endParaRPr lang="es-PE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Harmonic driv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0526" y="1982523"/>
            <a:ext cx="6829074" cy="3853396"/>
          </a:xfrm>
          <a:prstGeom prst="rect">
            <a:avLst/>
          </a:prstGeom>
        </p:spPr>
      </p:pic>
      <p:sp>
        <p:nvSpPr>
          <p:cNvPr id="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Harmonic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 Drives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9587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Sistemas </a:t>
            </a:r>
            <a:r>
              <a:rPr lang="es-PE" sz="2600" dirty="0"/>
              <a:t>de Actuación: </a:t>
            </a:r>
            <a:r>
              <a:rPr lang="es-PE" dirty="0"/>
              <a:t>Transmisión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1991" y="1802190"/>
            <a:ext cx="5782808" cy="465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72440" y="1356360"/>
            <a:ext cx="2791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Vista de </a:t>
            </a:r>
            <a:r>
              <a:rPr lang="es-PE" sz="2000" dirty="0" smtClean="0"/>
              <a:t>una</a:t>
            </a:r>
            <a:r>
              <a:rPr lang="en-US" sz="2000" dirty="0" smtClean="0"/>
              <a:t> </a:t>
            </a:r>
            <a:r>
              <a:rPr lang="es-PE" sz="2000" dirty="0" smtClean="0"/>
              <a:t>articulación:</a:t>
            </a:r>
            <a:endParaRPr lang="es-PE" sz="2000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" y="4060278"/>
            <a:ext cx="2560074" cy="2368068"/>
          </a:xfrm>
          <a:prstGeom prst="rect">
            <a:avLst/>
          </a:prstGeom>
        </p:spPr>
      </p:pic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Ejemplo: Robot DLR Light </a:t>
            </a:r>
            <a:r>
              <a:rPr lang="es-PE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Weight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 III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15942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431803" y="4265700"/>
            <a:ext cx="8298833" cy="388306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/>
          <a:lstStyle/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 smtClean="0">
                <a:solidFill>
                  <a:schemeClr val="bg1">
                    <a:lumMod val="65000"/>
                  </a:schemeClr>
                </a:solidFill>
              </a:rPr>
              <a:t>Componentes de un robot</a:t>
            </a:r>
            <a:endParaRPr lang="es-PE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Estructura mecánica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Sistemas de actuación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>
                <a:solidFill>
                  <a:schemeClr val="bg1">
                    <a:lumMod val="65000"/>
                  </a:schemeClr>
                </a:solidFill>
              </a:rPr>
              <a:t>3.1.   Motores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65000"/>
                  </a:schemeClr>
                </a:solidFill>
              </a:rPr>
              <a:t>3.2 .  Transmisión</a:t>
            </a:r>
            <a:endParaRPr lang="es-PE" sz="20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b="1" dirty="0">
                <a:solidFill>
                  <a:srgbClr val="0000FF"/>
                </a:solidFill>
              </a:rPr>
              <a:t>Sistemas de </a:t>
            </a:r>
            <a:r>
              <a:rPr lang="es-PE" sz="2400" b="1" dirty="0" err="1">
                <a:solidFill>
                  <a:srgbClr val="0000FF"/>
                </a:solidFill>
              </a:rPr>
              <a:t>sensado</a:t>
            </a:r>
            <a:endParaRPr lang="es-PE" sz="2400" b="1" dirty="0">
              <a:solidFill>
                <a:srgbClr val="0000FF"/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65000"/>
                  </a:schemeClr>
                </a:solidFill>
              </a:rPr>
              <a:t>4.1 .  Sensores propioceptivos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65000"/>
                  </a:schemeClr>
                </a:solidFill>
              </a:rPr>
              <a:t>4.2 .  Sensores </a:t>
            </a:r>
            <a:r>
              <a:rPr lang="es-PE" sz="2000" dirty="0" err="1" smtClean="0">
                <a:solidFill>
                  <a:schemeClr val="bg1">
                    <a:lumMod val="65000"/>
                  </a:schemeClr>
                </a:solidFill>
              </a:rPr>
              <a:t>exteroceptivos</a:t>
            </a:r>
            <a:endParaRPr lang="es-P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Ejemplos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Temas</a:t>
            </a:r>
            <a:endParaRPr lang="es-P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5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50">
        <p14:prism/>
      </p:transition>
    </mc:Choice>
    <mc:Fallback xmlns="">
      <p:transition spd="slow" advTm="5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build="p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49" y="1511076"/>
            <a:ext cx="8229600" cy="3934148"/>
          </a:xfrm>
        </p:spPr>
        <p:txBody>
          <a:bodyPr>
            <a:normAutofit/>
          </a:bodyPr>
          <a:lstStyle/>
          <a:p>
            <a:r>
              <a:rPr lang="es-PE" dirty="0" smtClean="0"/>
              <a:t>Obtener</a:t>
            </a:r>
            <a:r>
              <a:rPr lang="en-US" dirty="0" smtClean="0"/>
              <a:t> </a:t>
            </a:r>
            <a:r>
              <a:rPr lang="es-PE" dirty="0" smtClean="0"/>
              <a:t>información de fenómenos físicos</a:t>
            </a:r>
          </a:p>
          <a:p>
            <a:endParaRPr lang="es-PE" dirty="0" smtClean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/>
          </a:p>
          <a:p>
            <a:r>
              <a:rPr lang="es-PE" dirty="0" smtClean="0"/>
              <a:t>La base es el principio de </a:t>
            </a:r>
            <a:r>
              <a:rPr lang="es-PE" dirty="0" smtClean="0">
                <a:solidFill>
                  <a:srgbClr val="00B050"/>
                </a:solidFill>
              </a:rPr>
              <a:t>transducción</a:t>
            </a:r>
            <a:r>
              <a:rPr lang="es-PE" dirty="0" smtClean="0"/>
              <a:t> </a:t>
            </a:r>
          </a:p>
          <a:p>
            <a:endParaRPr lang="es-PE" dirty="0"/>
          </a:p>
        </p:txBody>
      </p:sp>
      <p:sp>
        <p:nvSpPr>
          <p:cNvPr id="15" name="14 Rectángulo redondeado"/>
          <p:cNvSpPr/>
          <p:nvPr/>
        </p:nvSpPr>
        <p:spPr bwMode="auto">
          <a:xfrm>
            <a:off x="1547664" y="2261902"/>
            <a:ext cx="6552728" cy="1383122"/>
          </a:xfrm>
          <a:prstGeom prst="roundRect">
            <a:avLst>
              <a:gd name="adj" fmla="val 13092"/>
            </a:avLst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Sistemas </a:t>
            </a:r>
            <a:r>
              <a:rPr lang="es-PE" dirty="0"/>
              <a:t>de </a:t>
            </a:r>
            <a:r>
              <a:rPr lang="es-PE" dirty="0" err="1"/>
              <a:t>Sensado</a:t>
            </a:r>
            <a:endParaRPr lang="es-PE" dirty="0"/>
          </a:p>
        </p:txBody>
      </p:sp>
      <p:sp>
        <p:nvSpPr>
          <p:cNvPr id="6" name="TextBox 5"/>
          <p:cNvSpPr txBox="1"/>
          <p:nvPr/>
        </p:nvSpPr>
        <p:spPr>
          <a:xfrm>
            <a:off x="1871939" y="241159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 smtClean="0">
                <a:solidFill>
                  <a:srgbClr val="0070C0"/>
                </a:solidFill>
                <a:latin typeface="Gill Sans"/>
              </a:rPr>
              <a:t>Sensor:</a:t>
            </a:r>
            <a:endParaRPr lang="es-PE" b="1" dirty="0">
              <a:solidFill>
                <a:srgbClr val="0070C0"/>
              </a:solidFill>
              <a:latin typeface="Gill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92101" y="2782669"/>
            <a:ext cx="5920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PE" dirty="0">
                <a:latin typeface="Gill Sans"/>
              </a:rPr>
              <a:t>Dispositivo eléctrico/mecánico/químico que convierte un atributo del entorno en una medida cuantitativa</a:t>
            </a:r>
            <a:r>
              <a:rPr lang="es-PE" dirty="0" smtClean="0">
                <a:latin typeface="Gill Sans"/>
              </a:rPr>
              <a:t>.</a:t>
            </a:r>
            <a:endParaRPr lang="es-PE" sz="1400" dirty="0">
              <a:latin typeface="Gill San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446019" y="4869160"/>
            <a:ext cx="147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latin typeface="Gill Sans"/>
              </a:rPr>
              <a:t>Forma de energía A</a:t>
            </a:r>
            <a:endParaRPr lang="es-PE" dirty="0">
              <a:latin typeface="Gill San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560655" y="4869160"/>
            <a:ext cx="145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latin typeface="Gill Sans"/>
              </a:rPr>
              <a:t>Forma de energía B</a:t>
            </a:r>
            <a:endParaRPr lang="es-PE" dirty="0">
              <a:latin typeface="Gill Sans"/>
            </a:endParaRPr>
          </a:p>
        </p:txBody>
      </p:sp>
      <p:cxnSp>
        <p:nvCxnSpPr>
          <p:cNvPr id="13" name="12 Conector recto de flecha"/>
          <p:cNvCxnSpPr/>
          <p:nvPr/>
        </p:nvCxnSpPr>
        <p:spPr bwMode="auto">
          <a:xfrm>
            <a:off x="4211960" y="5192325"/>
            <a:ext cx="1205930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4313800" y="5281463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conversión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12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¿Qué es </a:t>
            </a:r>
            <a:r>
              <a:rPr lang="es-PE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sensar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?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1958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53"/>
    </mc:Choice>
    <mc:Fallback xmlns="">
      <p:transition spd="slow" advTm="82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  <p:bldP spid="11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Sistemas </a:t>
            </a:r>
            <a:r>
              <a:rPr lang="es-PE" dirty="0"/>
              <a:t>de </a:t>
            </a:r>
            <a:r>
              <a:rPr lang="es-PE" dirty="0" err="1"/>
              <a:t>Sensado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5775"/>
            <a:ext cx="8229600" cy="5091577"/>
          </a:xfrm>
        </p:spPr>
        <p:txBody>
          <a:bodyPr/>
          <a:lstStyle/>
          <a:p>
            <a:r>
              <a:rPr lang="es-PE" sz="2000" dirty="0" smtClean="0">
                <a:solidFill>
                  <a:srgbClr val="00B050"/>
                </a:solidFill>
              </a:rPr>
              <a:t>Exactitud</a:t>
            </a:r>
          </a:p>
          <a:p>
            <a:pPr marL="216013" lvl="1" indent="0">
              <a:buNone/>
            </a:pPr>
            <a:r>
              <a:rPr lang="es-PE" dirty="0" smtClean="0"/>
              <a:t>Concordancia de valores medidos con una referencia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(valores reales/ideales)</a:t>
            </a:r>
            <a:endParaRPr lang="es-P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s-PE" sz="2000" dirty="0" err="1" smtClean="0">
                <a:solidFill>
                  <a:srgbClr val="00B050"/>
                </a:solidFill>
              </a:rPr>
              <a:t>Repetibilidad</a:t>
            </a:r>
            <a:r>
              <a:rPr lang="es-PE" sz="2000" dirty="0" smtClean="0">
                <a:solidFill>
                  <a:srgbClr val="00B050"/>
                </a:solidFill>
              </a:rPr>
              <a:t> </a:t>
            </a:r>
            <a:r>
              <a:rPr lang="es-PE" sz="1800" dirty="0" smtClean="0">
                <a:solidFill>
                  <a:srgbClr val="00B050"/>
                </a:solidFill>
              </a:rPr>
              <a:t>(precisión)</a:t>
            </a:r>
            <a:endParaRPr lang="es-PE" sz="2000" dirty="0" smtClean="0">
              <a:solidFill>
                <a:srgbClr val="00B050"/>
              </a:solidFill>
            </a:endParaRPr>
          </a:p>
          <a:p>
            <a:pPr marL="216013" lvl="1" indent="0">
              <a:buNone/>
            </a:pPr>
            <a:r>
              <a:rPr lang="es-PE" dirty="0" smtClean="0"/>
              <a:t>Medidas similares en diferentes mediciones de lo mismo</a:t>
            </a:r>
          </a:p>
          <a:p>
            <a:pPr lvl="1"/>
            <a:endParaRPr lang="es-PE" sz="2000" dirty="0"/>
          </a:p>
          <a:p>
            <a:pPr lvl="1"/>
            <a:endParaRPr lang="es-PE" sz="2000" dirty="0" smtClean="0"/>
          </a:p>
          <a:p>
            <a:pPr lvl="1"/>
            <a:endParaRPr lang="es-PE" sz="2000" dirty="0"/>
          </a:p>
          <a:p>
            <a:pPr lvl="1"/>
            <a:endParaRPr lang="es-PE" sz="2000" dirty="0" smtClean="0"/>
          </a:p>
          <a:p>
            <a:pPr lvl="1"/>
            <a:endParaRPr lang="es-PE" sz="2000" dirty="0"/>
          </a:p>
          <a:p>
            <a:pPr lvl="1"/>
            <a:endParaRPr lang="es-PE" sz="2000" dirty="0" smtClean="0"/>
          </a:p>
          <a:p>
            <a:endParaRPr lang="es-PE" sz="1100" dirty="0" smtClean="0">
              <a:solidFill>
                <a:srgbClr val="0070C0"/>
              </a:solidFill>
            </a:endParaRPr>
          </a:p>
          <a:p>
            <a:pPr>
              <a:spcBef>
                <a:spcPts val="1200"/>
              </a:spcBef>
            </a:pPr>
            <a:r>
              <a:rPr lang="es-PE" dirty="0">
                <a:solidFill>
                  <a:srgbClr val="00B050"/>
                </a:solidFill>
              </a:rPr>
              <a:t>Estabilidad</a:t>
            </a:r>
          </a:p>
          <a:p>
            <a:pPr marL="216013" lvl="1" indent="0">
              <a:buNone/>
            </a:pPr>
            <a:r>
              <a:rPr lang="es-PE" dirty="0"/>
              <a:t>Mantener las mismas mediciones en el tiempo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(o en variaciones de temperatura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s-P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0802" y="3281314"/>
            <a:ext cx="1561330" cy="150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7827" y="3288498"/>
            <a:ext cx="1556541" cy="148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3778" y="3287179"/>
            <a:ext cx="1561329" cy="149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6 Conector recto de flecha"/>
          <p:cNvCxnSpPr/>
          <p:nvPr/>
        </p:nvCxnSpPr>
        <p:spPr bwMode="auto">
          <a:xfrm flipV="1">
            <a:off x="1907394" y="4036391"/>
            <a:ext cx="877849" cy="1672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9 Conector recto de flecha"/>
          <p:cNvCxnSpPr/>
          <p:nvPr/>
        </p:nvCxnSpPr>
        <p:spPr bwMode="auto">
          <a:xfrm flipV="1">
            <a:off x="1900362" y="3556585"/>
            <a:ext cx="934080" cy="2520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12 CuadroTexto"/>
          <p:cNvSpPr txBox="1"/>
          <p:nvPr/>
        </p:nvSpPr>
        <p:spPr>
          <a:xfrm>
            <a:off x="903903" y="3625279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mediciones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343303" y="4196843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rgbClr val="7030A0"/>
                </a:solidFill>
              </a:rPr>
              <a:t>valor real</a:t>
            </a:r>
            <a:endParaRPr lang="es-PE" sz="1400" dirty="0">
              <a:solidFill>
                <a:srgbClr val="7030A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130864" y="4741630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Baja exactitud</a:t>
            </a:r>
          </a:p>
          <a:p>
            <a:pPr algn="ctr"/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Baja 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repetibilidad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359301" y="4741630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Baja exactitud</a:t>
            </a:r>
          </a:p>
          <a:p>
            <a:pPr algn="ctr"/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Alta 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repetibilidad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427718" y="4777988"/>
            <a:ext cx="1446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Alta exactitud</a:t>
            </a:r>
          </a:p>
          <a:p>
            <a:pPr algn="ctr"/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Alta 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repetibilidad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Propiedades de Sistemas de Medición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cxnSp>
        <p:nvCxnSpPr>
          <p:cNvPr id="16" name="15 Conector recto de flecha"/>
          <p:cNvCxnSpPr/>
          <p:nvPr/>
        </p:nvCxnSpPr>
        <p:spPr bwMode="auto">
          <a:xfrm flipV="1">
            <a:off x="1860605" y="3549051"/>
            <a:ext cx="442837" cy="1960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3073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4" grpId="0"/>
      <p:bldP spid="20" grpId="0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Sistemas </a:t>
            </a:r>
            <a:r>
              <a:rPr lang="es-PE" dirty="0"/>
              <a:t>de </a:t>
            </a:r>
            <a:r>
              <a:rPr lang="es-PE" dirty="0" err="1"/>
              <a:t>Sensado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05775"/>
            <a:ext cx="8229600" cy="5019569"/>
          </a:xfrm>
        </p:spPr>
        <p:txBody>
          <a:bodyPr>
            <a:normAutofit/>
          </a:bodyPr>
          <a:lstStyle/>
          <a:p>
            <a:r>
              <a:rPr lang="es-PE" sz="2000" dirty="0" smtClean="0">
                <a:solidFill>
                  <a:srgbClr val="00B050"/>
                </a:solidFill>
              </a:rPr>
              <a:t>Exactitud en Robótica</a:t>
            </a:r>
          </a:p>
          <a:p>
            <a:pPr marL="444500" lvl="1" indent="-171450"/>
            <a:r>
              <a:rPr lang="es-PE" dirty="0" smtClean="0"/>
              <a:t>Cuán cerca llega el robot a un punto deseado</a:t>
            </a:r>
          </a:p>
          <a:p>
            <a:pPr marL="444500" lvl="1" indent="-171450"/>
            <a:r>
              <a:rPr lang="es-PE" dirty="0" smtClean="0"/>
              <a:t>Depende de:</a:t>
            </a:r>
          </a:p>
          <a:p>
            <a:pPr marL="803275" lvl="2" indent="-223838"/>
            <a:r>
              <a:rPr lang="es-PE" sz="1600" dirty="0" smtClean="0"/>
              <a:t>Imprecisiones mecánicas 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(construcción/ensamblaje del robot, flexibilidad de los eslabones/transmisiones, 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backlash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etc.)</a:t>
            </a:r>
          </a:p>
          <a:p>
            <a:pPr marL="803275" lvl="2" indent="-223838"/>
            <a:r>
              <a:rPr lang="es-PE" sz="1600" dirty="0" smtClean="0"/>
              <a:t>Cambios en la carga</a:t>
            </a:r>
          </a:p>
          <a:p>
            <a:pPr marL="803275" lvl="2" indent="-223838"/>
            <a:r>
              <a:rPr lang="es-PE" sz="1600" dirty="0" smtClean="0"/>
              <a:t>Errores numéricos en el control 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(redondeos)</a:t>
            </a:r>
            <a:endParaRPr lang="es-PE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44500" lvl="1" indent="-171450"/>
            <a:r>
              <a:rPr lang="es-PE" dirty="0" smtClean="0"/>
              <a:t>Se puede mejorar con </a:t>
            </a:r>
            <a:r>
              <a:rPr lang="es-PE" dirty="0" smtClean="0">
                <a:solidFill>
                  <a:srgbClr val="0000FF"/>
                </a:solidFill>
              </a:rPr>
              <a:t>calibración cinemática</a:t>
            </a:r>
            <a:endParaRPr lang="es-PE" dirty="0">
              <a:solidFill>
                <a:srgbClr val="0000FF"/>
              </a:solidFill>
            </a:endParaRPr>
          </a:p>
          <a:p>
            <a:endParaRPr lang="es-PE" sz="2000" dirty="0" smtClean="0">
              <a:solidFill>
                <a:srgbClr val="0070C0"/>
              </a:solidFill>
            </a:endParaRPr>
          </a:p>
          <a:p>
            <a:r>
              <a:rPr lang="es-PE" sz="2000" dirty="0" err="1" smtClean="0">
                <a:solidFill>
                  <a:srgbClr val="00B050"/>
                </a:solidFill>
              </a:rPr>
              <a:t>Repetibilidad</a:t>
            </a:r>
            <a:r>
              <a:rPr lang="es-PE" sz="2000" dirty="0" smtClean="0">
                <a:solidFill>
                  <a:srgbClr val="00B050"/>
                </a:solidFill>
              </a:rPr>
              <a:t> en Robótica</a:t>
            </a:r>
          </a:p>
          <a:p>
            <a:pPr marL="444500" lvl="1" indent="-171450"/>
            <a:r>
              <a:rPr lang="es-PE" dirty="0" smtClean="0"/>
              <a:t>Cuán </a:t>
            </a:r>
            <a:r>
              <a:rPr lang="es-PE" dirty="0"/>
              <a:t>cerca </a:t>
            </a:r>
            <a:r>
              <a:rPr lang="es-PE" dirty="0" smtClean="0"/>
              <a:t>el robot puede </a:t>
            </a:r>
            <a:r>
              <a:rPr lang="es-PE" dirty="0"/>
              <a:t>retornar a un mismo </a:t>
            </a:r>
            <a:r>
              <a:rPr lang="es-PE" dirty="0" smtClean="0"/>
              <a:t>punto </a:t>
            </a:r>
            <a:r>
              <a:rPr lang="es-P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(en varios intentos)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44500" lvl="1" indent="-171450"/>
            <a:r>
              <a:rPr lang="es-PE" dirty="0"/>
              <a:t>Depende de:</a:t>
            </a:r>
          </a:p>
          <a:p>
            <a:pPr marL="803275" lvl="2" indent="-223838"/>
            <a:r>
              <a:rPr lang="es-PE" dirty="0"/>
              <a:t>Ruido en sensores y actuadores</a:t>
            </a:r>
          </a:p>
          <a:p>
            <a:pPr marL="803275" lvl="2" indent="-223838"/>
            <a:r>
              <a:rPr lang="es-PE" dirty="0"/>
              <a:t>Resolución de </a:t>
            </a:r>
            <a:r>
              <a:rPr lang="es-PE" dirty="0" smtClean="0"/>
              <a:t>sensores, actuadores y control</a:t>
            </a:r>
            <a:endParaRPr lang="es-PE" dirty="0"/>
          </a:p>
          <a:p>
            <a:pPr marL="444500" lvl="1" indent="-171450"/>
            <a:r>
              <a:rPr lang="es-PE" dirty="0" smtClean="0"/>
              <a:t>Suele ser dado por el fabricante del robot industrial</a:t>
            </a:r>
            <a:endParaRPr lang="es-PE" dirty="0"/>
          </a:p>
          <a:p>
            <a:pPr lvl="1"/>
            <a:endParaRPr lang="es-PE" sz="2000" dirty="0"/>
          </a:p>
          <a:p>
            <a:pPr lvl="1"/>
            <a:endParaRPr lang="es-PE" sz="2000" dirty="0" smtClean="0"/>
          </a:p>
          <a:p>
            <a:pPr lvl="1"/>
            <a:endParaRPr lang="es-PE" sz="2000" dirty="0" smtClean="0"/>
          </a:p>
          <a:p>
            <a:pPr lvl="1"/>
            <a:endParaRPr lang="es-PE" sz="2000" dirty="0" smtClean="0"/>
          </a:p>
        </p:txBody>
      </p:sp>
      <p:sp>
        <p:nvSpPr>
          <p:cNvPr id="6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Propiedades de Sistemas de Medición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52628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robotiq.com/wp-content/uploads/2016/01/FORCE-TORQUE-SENSORS-300x2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3943" y="3212976"/>
            <a:ext cx="1257106" cy="94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Componentes de un Robot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8748" y="1196752"/>
            <a:ext cx="8278852" cy="4978073"/>
          </a:xfrm>
        </p:spPr>
        <p:txBody>
          <a:bodyPr/>
          <a:lstStyle/>
          <a:p>
            <a:pPr marL="369888" indent="-369888">
              <a:spcAft>
                <a:spcPts val="600"/>
              </a:spcAft>
              <a:buFont typeface="+mj-lt"/>
              <a:buAutoNum type="arabicPeriod" startAt="2"/>
            </a:pPr>
            <a:r>
              <a:rPr lang="es-PE" b="1" dirty="0">
                <a:solidFill>
                  <a:srgbClr val="2193FB"/>
                </a:solidFill>
                <a:latin typeface="Palatino"/>
                <a:ea typeface="Palatino"/>
                <a:cs typeface="Palatino"/>
              </a:rPr>
              <a:t>Sistemas de </a:t>
            </a:r>
            <a:r>
              <a:rPr lang="es-PE" b="1" dirty="0" err="1">
                <a:solidFill>
                  <a:srgbClr val="2193FB"/>
                </a:solidFill>
                <a:latin typeface="Palatino"/>
                <a:ea typeface="Palatino"/>
                <a:cs typeface="Palatino"/>
              </a:rPr>
              <a:t>sensado</a:t>
            </a:r>
            <a:endParaRPr lang="es-PE" b="1" dirty="0">
              <a:solidFill>
                <a:srgbClr val="2193FB"/>
              </a:solidFill>
              <a:latin typeface="Palatino"/>
              <a:ea typeface="Palatino"/>
              <a:cs typeface="Palatino"/>
            </a:endParaRPr>
          </a:p>
          <a:p>
            <a:pPr marL="711200" lvl="1" indent="-290513">
              <a:spcBef>
                <a:spcPts val="1200"/>
              </a:spcBef>
              <a:buFont typeface="+mj-lt"/>
              <a:buAutoNum type="alphaLcParenR"/>
            </a:pPr>
            <a:r>
              <a:rPr lang="es-PE" sz="2000" dirty="0" smtClean="0"/>
              <a:t>Sensores </a:t>
            </a:r>
            <a:r>
              <a:rPr lang="es-PE" sz="2000" dirty="0" smtClean="0">
                <a:solidFill>
                  <a:srgbClr val="00B050"/>
                </a:solidFill>
              </a:rPr>
              <a:t>Propioceptivos</a:t>
            </a:r>
          </a:p>
          <a:p>
            <a:pPr marL="990600" lvl="2" indent="-223838">
              <a:buFontTx/>
              <a:buChar char="-"/>
            </a:pPr>
            <a:r>
              <a:rPr lang="es-PE" sz="1800" dirty="0" smtClean="0"/>
              <a:t>Estado interno del robot</a:t>
            </a:r>
          </a:p>
          <a:p>
            <a:pPr marL="990600" lvl="2" indent="-223838">
              <a:buFontTx/>
              <a:buChar char="-"/>
            </a:pPr>
            <a:r>
              <a:rPr lang="es-PE" sz="1800" dirty="0" smtClean="0"/>
              <a:t>Ejemplo: posición</a:t>
            </a:r>
            <a:r>
              <a:rPr lang="es-PE" sz="1800" dirty="0"/>
              <a:t>, velocidad</a:t>
            </a:r>
            <a:r>
              <a:rPr lang="es-PE" sz="1800" dirty="0" smtClean="0"/>
              <a:t>, torque </a:t>
            </a:r>
            <a:r>
              <a:rPr lang="es-P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(en articulaciones)</a:t>
            </a:r>
            <a:r>
              <a:rPr lang="es-PE" sz="1800" dirty="0" smtClean="0"/>
              <a:t>, orientación </a:t>
            </a:r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(del robot)</a:t>
            </a:r>
          </a:p>
          <a:p>
            <a:pPr lvl="2">
              <a:buFontTx/>
              <a:buChar char="-"/>
            </a:pPr>
            <a:endParaRPr lang="es-PE" sz="600" dirty="0"/>
          </a:p>
          <a:p>
            <a:pPr marL="711200" lvl="1" indent="-290513">
              <a:spcBef>
                <a:spcPts val="1200"/>
              </a:spcBef>
              <a:buFont typeface="+mj-lt"/>
              <a:buAutoNum type="alphaLcParenR"/>
            </a:pPr>
            <a:r>
              <a:rPr lang="es-PE" sz="2000" dirty="0"/>
              <a:t>Sensores </a:t>
            </a:r>
            <a:r>
              <a:rPr lang="es-PE" sz="2000" dirty="0" err="1">
                <a:solidFill>
                  <a:srgbClr val="00B050"/>
                </a:solidFill>
              </a:rPr>
              <a:t>Exteroceptivos</a:t>
            </a:r>
            <a:endParaRPr lang="es-PE" sz="2000" dirty="0">
              <a:solidFill>
                <a:srgbClr val="00B050"/>
              </a:solidFill>
            </a:endParaRPr>
          </a:p>
          <a:p>
            <a:pPr marL="990600" lvl="2" indent="-223838">
              <a:buFontTx/>
              <a:buChar char="-"/>
            </a:pPr>
            <a:r>
              <a:rPr lang="es-PE" sz="1800" dirty="0"/>
              <a:t>Ambiente externo </a:t>
            </a:r>
          </a:p>
          <a:p>
            <a:pPr marL="990600" lvl="2" indent="-223838">
              <a:buFontTx/>
              <a:buChar char="-"/>
            </a:pPr>
            <a:r>
              <a:rPr lang="es-PE" sz="1800" dirty="0"/>
              <a:t>Ejemplo: fuerza/torque, proximidad, cámara</a:t>
            </a:r>
            <a:r>
              <a:rPr lang="en-US" sz="1800" dirty="0"/>
              <a:t>s</a:t>
            </a:r>
          </a:p>
          <a:p>
            <a:pPr lvl="2">
              <a:buFontTx/>
              <a:buChar char="-"/>
            </a:pPr>
            <a:endParaRPr lang="en-US" sz="1800" dirty="0"/>
          </a:p>
          <a:p>
            <a:pPr marL="363538" lvl="2" indent="-363538">
              <a:spcAft>
                <a:spcPts val="600"/>
              </a:spcAft>
              <a:buFont typeface="+mj-lt"/>
              <a:buAutoNum type="arabicPeriod" startAt="3"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</a:rPr>
              <a:t>Sistemas de actuación</a:t>
            </a:r>
          </a:p>
          <a:p>
            <a:pPr marL="708025" lvl="1" indent="-258763">
              <a:buFont typeface="Arial" panose="020B0604020202020204" pitchFamily="34" charset="0"/>
              <a:buChar char="•"/>
            </a:pPr>
            <a:r>
              <a:rPr lang="es-PE" dirty="0"/>
              <a:t>Motores (eléctricos, hidráulicos, neumáticos</a:t>
            </a:r>
            <a:r>
              <a:rPr lang="es-PE" dirty="0" smtClean="0"/>
              <a:t>)</a:t>
            </a:r>
            <a:endParaRPr lang="es-PE" dirty="0"/>
          </a:p>
          <a:p>
            <a:pPr marL="708025" lvl="1" indent="-258763">
              <a:buFont typeface="Arial" panose="020B0604020202020204" pitchFamily="34" charset="0"/>
              <a:buChar char="•"/>
            </a:pPr>
            <a:r>
              <a:rPr lang="es-PE" dirty="0"/>
              <a:t>Algoritmos de control de </a:t>
            </a:r>
            <a:r>
              <a:rPr lang="es-PE" dirty="0" smtClean="0"/>
              <a:t>motores</a:t>
            </a:r>
          </a:p>
          <a:p>
            <a:pPr marL="708025" lvl="1" indent="-258763">
              <a:buFont typeface="Arial" panose="020B0604020202020204" pitchFamily="34" charset="0"/>
              <a:buChar char="•"/>
            </a:pPr>
            <a:r>
              <a:rPr lang="es-PE" dirty="0" smtClean="0"/>
              <a:t>Transmisiones</a:t>
            </a:r>
            <a:endParaRPr lang="es-PE" dirty="0"/>
          </a:p>
          <a:p>
            <a:pPr marL="914400" lvl="3" indent="-457200">
              <a:buFont typeface="Arial" panose="020B0604020202020204" pitchFamily="34" charset="0"/>
              <a:buChar char="•"/>
            </a:pPr>
            <a:endParaRPr lang="es-PE" sz="2000" dirty="0"/>
          </a:p>
        </p:txBody>
      </p:sp>
      <p:pic>
        <p:nvPicPr>
          <p:cNvPr id="4100" name="Picture 4" descr="http://www.harmonicdrive.net/media/1458/blow-out-gears.jpg?width=433px&amp;height=260px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203" y="4797152"/>
            <a:ext cx="2603385" cy="156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982016" y="4084398"/>
            <a:ext cx="15504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Sensor de fuerza/torque</a:t>
            </a:r>
            <a:endParaRPr lang="es-PE" sz="10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588224" y="6309320"/>
            <a:ext cx="2040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Transmisión tipo </a:t>
            </a:r>
            <a:r>
              <a:rPr lang="es-PE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Harmonic</a:t>
            </a:r>
            <a:r>
              <a:rPr lang="es-P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 Drive</a:t>
            </a:r>
            <a:endParaRPr lang="es-PE" sz="10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393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Sistemas </a:t>
            </a:r>
            <a:r>
              <a:rPr lang="es-PE" dirty="0"/>
              <a:t>de </a:t>
            </a:r>
            <a:r>
              <a:rPr lang="es-PE" dirty="0" err="1"/>
              <a:t>Sensado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8749" y="1484784"/>
            <a:ext cx="8229600" cy="2227267"/>
          </a:xfrm>
        </p:spPr>
        <p:txBody>
          <a:bodyPr>
            <a:normAutofit/>
          </a:bodyPr>
          <a:lstStyle/>
          <a:p>
            <a:r>
              <a:rPr lang="es-PE" sz="1800" dirty="0">
                <a:solidFill>
                  <a:srgbClr val="339966"/>
                </a:solidFill>
              </a:rPr>
              <a:t>Error lineal</a:t>
            </a:r>
            <a:r>
              <a:rPr lang="es-PE" sz="1800" dirty="0" smtClean="0">
                <a:solidFill>
                  <a:srgbClr val="339966"/>
                </a:solidFill>
              </a:rPr>
              <a:t> </a:t>
            </a:r>
          </a:p>
          <a:p>
            <a:pPr marL="171450" lvl="1" indent="0">
              <a:buNone/>
            </a:pPr>
            <a:r>
              <a:rPr lang="es-PE" sz="1600" dirty="0" smtClean="0"/>
              <a:t>Desviación máxima con respecto a la línea que mejor se ajusta a los datos</a:t>
            </a:r>
          </a:p>
          <a:p>
            <a:pPr>
              <a:spcBef>
                <a:spcPts val="1200"/>
              </a:spcBef>
            </a:pPr>
            <a:r>
              <a:rPr lang="es-PE" sz="1800" dirty="0">
                <a:solidFill>
                  <a:srgbClr val="339966"/>
                </a:solidFill>
              </a:rPr>
              <a:t>Error de offset</a:t>
            </a:r>
          </a:p>
          <a:p>
            <a:pPr marL="171450" lvl="1" indent="0">
              <a:buNone/>
            </a:pPr>
            <a:r>
              <a:rPr lang="es-PE" sz="1600" dirty="0"/>
              <a:t>Medida cuando la entrada (estímulo físico) es 0</a:t>
            </a:r>
          </a:p>
          <a:p>
            <a:pPr>
              <a:spcBef>
                <a:spcPts val="1200"/>
              </a:spcBef>
            </a:pPr>
            <a:r>
              <a:rPr lang="es-PE" sz="1800" dirty="0">
                <a:solidFill>
                  <a:srgbClr val="339966"/>
                </a:solidFill>
              </a:rPr>
              <a:t>Error de resolución</a:t>
            </a:r>
          </a:p>
          <a:p>
            <a:pPr marL="171450" lvl="1" indent="0">
              <a:buNone/>
            </a:pPr>
            <a:r>
              <a:rPr lang="es-PE" sz="1600" dirty="0"/>
              <a:t>Variación máxima de la entrada que no varía la medición (salida)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468" y="3905952"/>
            <a:ext cx="3651668" cy="274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512612"/>
              </p:ext>
            </p:extLst>
          </p:nvPr>
        </p:nvGraphicFramePr>
        <p:xfrm>
          <a:off x="3129117" y="3859279"/>
          <a:ext cx="175700" cy="207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906" name="Equation" r:id="rId4" imgW="139680" imgH="164880" progId="Equation.DSMT4">
                  <p:embed/>
                </p:oleObj>
              </mc:Choice>
              <mc:Fallback>
                <p:oleObj name="Equation" r:id="rId4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9117" y="3859279"/>
                        <a:ext cx="175700" cy="207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687954"/>
              </p:ext>
            </p:extLst>
          </p:nvPr>
        </p:nvGraphicFramePr>
        <p:xfrm>
          <a:off x="6577013" y="6378960"/>
          <a:ext cx="160337" cy="17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907" name="Equation" r:id="rId6" imgW="126720" imgH="139680" progId="Equation.DSMT4">
                  <p:embed/>
                </p:oleObj>
              </mc:Choice>
              <mc:Fallback>
                <p:oleObj name="Equation" r:id="rId6" imgW="1267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013" y="6378960"/>
                        <a:ext cx="160337" cy="17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267305"/>
              </p:ext>
            </p:extLst>
          </p:nvPr>
        </p:nvGraphicFramePr>
        <p:xfrm>
          <a:off x="2849563" y="4029460"/>
          <a:ext cx="257175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908" name="Equation" r:id="rId8" imgW="203040" imgH="228600" progId="Equation.DSMT4">
                  <p:embed/>
                </p:oleObj>
              </mc:Choice>
              <mc:Fallback>
                <p:oleObj name="Equation" r:id="rId8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9563" y="4029460"/>
                        <a:ext cx="257175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732221"/>
              </p:ext>
            </p:extLst>
          </p:nvPr>
        </p:nvGraphicFramePr>
        <p:xfrm>
          <a:off x="5924550" y="6437697"/>
          <a:ext cx="24130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909" name="Equation" r:id="rId10" imgW="190440" imgH="228600" progId="Equation.DSMT4">
                  <p:embed/>
                </p:oleObj>
              </mc:Choice>
              <mc:Fallback>
                <p:oleObj name="Equation" r:id="rId10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550" y="6437697"/>
                        <a:ext cx="241300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960057"/>
              </p:ext>
            </p:extLst>
          </p:nvPr>
        </p:nvGraphicFramePr>
        <p:xfrm>
          <a:off x="6264336" y="4665000"/>
          <a:ext cx="304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910" name="Equation" r:id="rId12" imgW="241200" imgH="431640" progId="Equation.DSMT4">
                  <p:embed/>
                </p:oleObj>
              </mc:Choice>
              <mc:Fallback>
                <p:oleObj name="Equation" r:id="rId12" imgW="2412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4336" y="4665000"/>
                        <a:ext cx="304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1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827433"/>
              </p:ext>
            </p:extLst>
          </p:nvPr>
        </p:nvGraphicFramePr>
        <p:xfrm>
          <a:off x="4070350" y="4551747"/>
          <a:ext cx="240130" cy="19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911" name="Equation" r:id="rId14" imgW="215640" imgH="177480" progId="Equation.DSMT4">
                  <p:embed/>
                </p:oleObj>
              </mc:Choice>
              <mc:Fallback>
                <p:oleObj name="Equation" r:id="rId14" imgW="2156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350" y="4551747"/>
                        <a:ext cx="240130" cy="19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12 Conector recto"/>
          <p:cNvCxnSpPr/>
          <p:nvPr/>
        </p:nvCxnSpPr>
        <p:spPr bwMode="auto">
          <a:xfrm flipV="1">
            <a:off x="5380197" y="4733759"/>
            <a:ext cx="0" cy="1927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046968"/>
              </p:ext>
            </p:extLst>
          </p:nvPr>
        </p:nvGraphicFramePr>
        <p:xfrm>
          <a:off x="5143500" y="4769323"/>
          <a:ext cx="221457" cy="209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912" name="Equation" r:id="rId16" imgW="215640" imgH="203040" progId="Equation.DSMT4">
                  <p:embed/>
                </p:oleObj>
              </mc:Choice>
              <mc:Fallback>
                <p:oleObj name="Equation" r:id="rId16" imgW="2156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4769323"/>
                        <a:ext cx="221457" cy="209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15 CuadroTexto"/>
          <p:cNvSpPr txBox="1"/>
          <p:nvPr/>
        </p:nvSpPr>
        <p:spPr>
          <a:xfrm>
            <a:off x="4503889" y="4507932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resolución</a:t>
            </a:r>
            <a:endParaRPr lang="es-P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17 Conector recto de flecha"/>
          <p:cNvCxnSpPr/>
          <p:nvPr/>
        </p:nvCxnSpPr>
        <p:spPr bwMode="auto">
          <a:xfrm flipH="1">
            <a:off x="4335780" y="4661671"/>
            <a:ext cx="238601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 bwMode="auto">
          <a:xfrm flipV="1">
            <a:off x="3056097" y="6243473"/>
            <a:ext cx="0" cy="2513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6" name="2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080781"/>
              </p:ext>
            </p:extLst>
          </p:nvPr>
        </p:nvGraphicFramePr>
        <p:xfrm>
          <a:off x="2844800" y="6107497"/>
          <a:ext cx="182563" cy="23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913" name="Equation" r:id="rId18" imgW="177480" imgH="228600" progId="Equation.DSMT4">
                  <p:embed/>
                </p:oleObj>
              </mc:Choice>
              <mc:Fallback>
                <p:oleObj name="Equation" r:id="rId18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4800" y="6107497"/>
                        <a:ext cx="182563" cy="23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27 CuadroTexto"/>
          <p:cNvSpPr txBox="1"/>
          <p:nvPr/>
        </p:nvSpPr>
        <p:spPr>
          <a:xfrm>
            <a:off x="1939064" y="6092162"/>
            <a:ext cx="532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offset</a:t>
            </a:r>
            <a:endParaRPr lang="es-P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28 Conector recto de flecha"/>
          <p:cNvCxnSpPr/>
          <p:nvPr/>
        </p:nvCxnSpPr>
        <p:spPr bwMode="auto">
          <a:xfrm>
            <a:off x="2436531" y="6235810"/>
            <a:ext cx="350556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6789889" y="4771859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error lineal</a:t>
            </a:r>
            <a:endParaRPr lang="es-P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3" name="32 Conector recto de flecha"/>
          <p:cNvCxnSpPr/>
          <p:nvPr/>
        </p:nvCxnSpPr>
        <p:spPr bwMode="auto">
          <a:xfrm flipH="1">
            <a:off x="6583680" y="4925598"/>
            <a:ext cx="238601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7254141" y="6009072"/>
            <a:ext cx="1729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Rango de </a:t>
            </a:r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entrada: </a:t>
            </a:r>
            <a:r>
              <a:rPr lang="es-PE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es-PE" sz="1400" i="1" baseline="-25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endParaRPr lang="es-PE" sz="1400" i="1" baseline="-25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Rango de salida:   </a:t>
            </a:r>
            <a:r>
              <a:rPr lang="es-PE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s-PE" sz="1400" i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endParaRPr lang="es-PE" sz="1400" i="1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6352540" y="6464369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entrada</a:t>
            </a:r>
          </a:p>
        </p:txBody>
      </p:sp>
      <p:sp>
        <p:nvSpPr>
          <p:cNvPr id="38" name="37 CuadroTexto"/>
          <p:cNvSpPr txBox="1"/>
          <p:nvPr/>
        </p:nvSpPr>
        <p:spPr>
          <a:xfrm>
            <a:off x="2587105" y="3844992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salida</a:t>
            </a:r>
            <a:endParaRPr lang="es-P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Propiedades de Sistemas de Medición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70766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32" grpId="0"/>
      <p:bldP spid="31" grpId="0"/>
      <p:bldP spid="34" grpId="0"/>
      <p:bldP spid="3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Sistemas </a:t>
            </a:r>
            <a:r>
              <a:rPr lang="es-PE" dirty="0"/>
              <a:t>de </a:t>
            </a:r>
            <a:r>
              <a:rPr lang="es-PE" dirty="0" err="1"/>
              <a:t>Sensado</a:t>
            </a:r>
            <a:endParaRPr lang="es-PE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606" y="2031212"/>
            <a:ext cx="1747354" cy="17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5201" y="2031212"/>
            <a:ext cx="1808410" cy="17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1379" y="1928103"/>
            <a:ext cx="2030176" cy="195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0783" y="4635583"/>
            <a:ext cx="1889761" cy="188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191" y="4635583"/>
            <a:ext cx="1889761" cy="188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414" y="4635583"/>
            <a:ext cx="1903656" cy="188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381077" y="155877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 smtClean="0"/>
              <a:t>Asimetría</a:t>
            </a:r>
            <a:endParaRPr lang="es-PE" sz="1800" dirty="0"/>
          </a:p>
        </p:txBody>
      </p:sp>
      <p:sp>
        <p:nvSpPr>
          <p:cNvPr id="34" name="33 CuadroTexto"/>
          <p:cNvSpPr txBox="1"/>
          <p:nvPr/>
        </p:nvSpPr>
        <p:spPr>
          <a:xfrm>
            <a:off x="4092991" y="155877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 err="1" smtClean="0"/>
              <a:t>Bias</a:t>
            </a:r>
            <a:endParaRPr lang="es-PE" sz="1800" dirty="0"/>
          </a:p>
        </p:txBody>
      </p:sp>
      <p:sp>
        <p:nvSpPr>
          <p:cNvPr id="35" name="34 CuadroTexto"/>
          <p:cNvSpPr txBox="1"/>
          <p:nvPr/>
        </p:nvSpPr>
        <p:spPr>
          <a:xfrm>
            <a:off x="6349317" y="1558771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 smtClean="0"/>
              <a:t>Zona muerta</a:t>
            </a:r>
            <a:endParaRPr lang="es-PE" sz="1800" dirty="0"/>
          </a:p>
        </p:txBody>
      </p:sp>
      <p:sp>
        <p:nvSpPr>
          <p:cNvPr id="36" name="35 CuadroTexto"/>
          <p:cNvSpPr txBox="1"/>
          <p:nvPr/>
        </p:nvSpPr>
        <p:spPr>
          <a:xfrm>
            <a:off x="1070293" y="4186478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 smtClean="0"/>
              <a:t>No linealidad</a:t>
            </a:r>
            <a:endParaRPr lang="es-PE" sz="1800" dirty="0"/>
          </a:p>
        </p:txBody>
      </p:sp>
      <p:sp>
        <p:nvSpPr>
          <p:cNvPr id="37" name="36 CuadroTexto"/>
          <p:cNvSpPr txBox="1"/>
          <p:nvPr/>
        </p:nvSpPr>
        <p:spPr>
          <a:xfrm>
            <a:off x="3459644" y="418647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 smtClean="0"/>
              <a:t>Factor de escala</a:t>
            </a:r>
            <a:endParaRPr lang="es-PE" sz="1800" dirty="0"/>
          </a:p>
        </p:txBody>
      </p:sp>
      <p:sp>
        <p:nvSpPr>
          <p:cNvPr id="38" name="37 CuadroTexto"/>
          <p:cNvSpPr txBox="1"/>
          <p:nvPr/>
        </p:nvSpPr>
        <p:spPr>
          <a:xfrm>
            <a:off x="6396882" y="418647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 err="1" smtClean="0"/>
              <a:t>Cuantización</a:t>
            </a:r>
            <a:endParaRPr lang="es-PE" sz="18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200501" y="241054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i="1" dirty="0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s-PE" sz="1200" i="1" dirty="0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endParaRPr lang="es-PE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2276701" y="292226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>
                <a:solidFill>
                  <a:schemeClr val="bg1">
                    <a:lumMod val="50000"/>
                  </a:schemeClr>
                </a:solidFill>
              </a:rPr>
              <a:t>entrada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1318579" y="2011625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salida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4876115" y="2932400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>
                <a:solidFill>
                  <a:schemeClr val="bg1">
                    <a:lumMod val="50000"/>
                  </a:schemeClr>
                </a:solidFill>
              </a:rPr>
              <a:t>entrada</a:t>
            </a:r>
          </a:p>
        </p:txBody>
      </p:sp>
      <p:sp>
        <p:nvSpPr>
          <p:cNvPr id="42" name="41 CuadroTexto"/>
          <p:cNvSpPr txBox="1"/>
          <p:nvPr/>
        </p:nvSpPr>
        <p:spPr>
          <a:xfrm>
            <a:off x="7497319" y="2922263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entrada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2474821" y="5576700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>
                <a:solidFill>
                  <a:schemeClr val="bg1">
                    <a:lumMod val="50000"/>
                  </a:schemeClr>
                </a:solidFill>
              </a:rPr>
              <a:t>entrada</a:t>
            </a:r>
          </a:p>
        </p:txBody>
      </p:sp>
      <p:sp>
        <p:nvSpPr>
          <p:cNvPr id="44" name="43 CuadroTexto"/>
          <p:cNvSpPr txBox="1"/>
          <p:nvPr/>
        </p:nvSpPr>
        <p:spPr>
          <a:xfrm>
            <a:off x="5032109" y="558046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>
                <a:solidFill>
                  <a:schemeClr val="bg1">
                    <a:lumMod val="50000"/>
                  </a:schemeClr>
                </a:solidFill>
              </a:rPr>
              <a:t>entrada</a:t>
            </a:r>
          </a:p>
        </p:txBody>
      </p:sp>
      <p:sp>
        <p:nvSpPr>
          <p:cNvPr id="45" name="44 CuadroTexto"/>
          <p:cNvSpPr txBox="1"/>
          <p:nvPr/>
        </p:nvSpPr>
        <p:spPr>
          <a:xfrm>
            <a:off x="7564714" y="5557697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>
                <a:solidFill>
                  <a:schemeClr val="bg1">
                    <a:lumMod val="50000"/>
                  </a:schemeClr>
                </a:solidFill>
              </a:rPr>
              <a:t>entrada</a:t>
            </a:r>
          </a:p>
        </p:txBody>
      </p:sp>
      <p:sp>
        <p:nvSpPr>
          <p:cNvPr id="46" name="45 CuadroTexto"/>
          <p:cNvSpPr txBox="1"/>
          <p:nvPr/>
        </p:nvSpPr>
        <p:spPr>
          <a:xfrm>
            <a:off x="3895527" y="1981144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salida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6395037" y="1857885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salida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1326407" y="4586290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salida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3905850" y="4601530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salida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410277" y="4601530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salida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50 CuadroTexto"/>
          <p:cNvSpPr txBox="1"/>
          <p:nvPr/>
        </p:nvSpPr>
        <p:spPr>
          <a:xfrm>
            <a:off x="4695878" y="248942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i="1" dirty="0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s-PE" sz="1200" i="1" dirty="0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endParaRPr lang="es-PE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7359520" y="2349584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i="1" dirty="0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s-PE" sz="1200" i="1" dirty="0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endParaRPr lang="es-PE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2010116" y="4818908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i="1" dirty="0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s-PE" sz="1200" i="1" dirty="0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endParaRPr lang="es-PE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4576031" y="480232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i="1" dirty="0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s-PE" sz="1200" i="1" dirty="0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endParaRPr lang="es-PE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527160" y="4771848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i="1" dirty="0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s-PE" sz="1200" i="1" dirty="0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endParaRPr lang="es-PE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Propiedades de Sistemas de Medición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4988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/>
      <p:bldP spid="35" grpId="0"/>
      <p:bldP spid="36" grpId="0"/>
      <p:bldP spid="37" grpId="0"/>
      <p:bldP spid="38" grpId="0"/>
      <p:bldP spid="1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Sistemas </a:t>
            </a:r>
            <a:r>
              <a:rPr lang="es-PE" dirty="0"/>
              <a:t>de </a:t>
            </a:r>
            <a:r>
              <a:rPr lang="es-PE" dirty="0" err="1"/>
              <a:t>Sensado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49" y="1460812"/>
            <a:ext cx="7338776" cy="5280556"/>
          </a:xfrm>
        </p:spPr>
        <p:txBody>
          <a:bodyPr>
            <a:normAutofit/>
          </a:bodyPr>
          <a:lstStyle/>
          <a:p>
            <a:r>
              <a:rPr lang="es-PE" dirty="0" smtClean="0"/>
              <a:t>¿Qué miden?</a:t>
            </a:r>
          </a:p>
          <a:p>
            <a:pPr marL="531813" lvl="1" indent="-273050">
              <a:buFont typeface="+mj-lt"/>
              <a:buAutoNum type="arabicPeriod"/>
            </a:pPr>
            <a:r>
              <a:rPr lang="es-PE" dirty="0" smtClean="0">
                <a:solidFill>
                  <a:srgbClr val="00B050"/>
                </a:solidFill>
              </a:rPr>
              <a:t>Propioceptivos</a:t>
            </a:r>
          </a:p>
          <a:p>
            <a:pPr marL="723900" lvl="2" indent="-192088">
              <a:buFontTx/>
              <a:buChar char="-"/>
            </a:pPr>
            <a:r>
              <a:rPr lang="es-PE" sz="1600" dirty="0" smtClean="0"/>
              <a:t>Estado interno del robot</a:t>
            </a:r>
          </a:p>
          <a:p>
            <a:pPr marL="723900" lvl="2" indent="-192088">
              <a:buFontTx/>
              <a:buChar char="-"/>
            </a:pPr>
            <a:r>
              <a:rPr lang="es-P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jemplo: posición, velocidad, torque de articulaciones, aceleración de eslabones, orientación del robot, temperatura del robot, etc.</a:t>
            </a:r>
          </a:p>
          <a:p>
            <a:pPr marL="531813" lvl="1" indent="-273050">
              <a:spcBef>
                <a:spcPts val="1200"/>
              </a:spcBef>
              <a:buFont typeface="+mj-lt"/>
              <a:buAutoNum type="arabicPeriod"/>
            </a:pPr>
            <a:r>
              <a:rPr lang="es-PE" dirty="0" err="1">
                <a:solidFill>
                  <a:srgbClr val="00B050"/>
                </a:solidFill>
              </a:rPr>
              <a:t>Exteroceptivos</a:t>
            </a:r>
            <a:endParaRPr lang="es-PE" dirty="0">
              <a:solidFill>
                <a:srgbClr val="00B050"/>
              </a:solidFill>
            </a:endParaRPr>
          </a:p>
          <a:p>
            <a:pPr marL="723900" lvl="2" indent="-192088">
              <a:buFontTx/>
              <a:buChar char="-"/>
            </a:pPr>
            <a:r>
              <a:rPr lang="es-PE" dirty="0"/>
              <a:t>Entorno del robot </a:t>
            </a:r>
            <a:r>
              <a:rPr lang="es-PE" dirty="0" smtClean="0"/>
              <a:t>(mejoran la autonomía</a:t>
            </a:r>
            <a:r>
              <a:rPr lang="es-PE" dirty="0"/>
              <a:t>)</a:t>
            </a:r>
          </a:p>
          <a:p>
            <a:pPr marL="723900" lvl="2" indent="-192088">
              <a:buFontTx/>
              <a:buChar char="-"/>
            </a:pPr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Ejemplo: fuerza/torque, distancia a objetos, intensidad de luz, etc.</a:t>
            </a:r>
          </a:p>
          <a:p>
            <a:pPr>
              <a:spcBef>
                <a:spcPts val="1800"/>
              </a:spcBef>
            </a:pPr>
            <a:r>
              <a:rPr lang="es-PE" dirty="0"/>
              <a:t>¿Cómo lo miden?</a:t>
            </a:r>
          </a:p>
          <a:p>
            <a:pPr marL="531813" lvl="1" indent="-273050">
              <a:buFont typeface="+mj-lt"/>
              <a:buAutoNum type="arabicPeriod"/>
            </a:pPr>
            <a:r>
              <a:rPr lang="es-PE" dirty="0">
                <a:solidFill>
                  <a:srgbClr val="7030A0"/>
                </a:solidFill>
              </a:rPr>
              <a:t>Pasivos</a:t>
            </a:r>
          </a:p>
          <a:p>
            <a:pPr marL="723900" lvl="2" indent="-192088">
              <a:buFontTx/>
              <a:buChar char="-"/>
            </a:pPr>
            <a:r>
              <a:rPr lang="es-PE" dirty="0"/>
              <a:t>Usan la energía del ambiente</a:t>
            </a:r>
          </a:p>
          <a:p>
            <a:pPr marL="723900" lvl="2" indent="-192088">
              <a:buFontTx/>
              <a:buChar char="-"/>
            </a:pPr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Ejemplo: cámara</a:t>
            </a:r>
          </a:p>
          <a:p>
            <a:pPr marL="531813" lvl="1" indent="-273050">
              <a:spcBef>
                <a:spcPts val="1200"/>
              </a:spcBef>
              <a:buFont typeface="+mj-lt"/>
              <a:buAutoNum type="arabicPeriod"/>
            </a:pPr>
            <a:r>
              <a:rPr lang="es-PE" dirty="0">
                <a:solidFill>
                  <a:srgbClr val="7030A0"/>
                </a:solidFill>
              </a:rPr>
              <a:t>Activos</a:t>
            </a:r>
          </a:p>
          <a:p>
            <a:pPr marL="723900" lvl="2" indent="-192088">
              <a:buFontTx/>
              <a:buChar char="-"/>
            </a:pPr>
            <a:r>
              <a:rPr lang="es-PE" dirty="0"/>
              <a:t>Emiten energía y miden la reacción</a:t>
            </a:r>
          </a:p>
          <a:p>
            <a:pPr marL="723900" lvl="2" indent="-192088">
              <a:buFontTx/>
              <a:buChar char="-"/>
            </a:pPr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Ejemplo: sensor de ultrasonido</a:t>
            </a:r>
          </a:p>
        </p:txBody>
      </p:sp>
      <p:pic>
        <p:nvPicPr>
          <p:cNvPr id="93186" name="Picture 2" descr="http://ecx.images-amazon.com/images/I/41-YaRh9CtL._SY300_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1844824"/>
            <a:ext cx="1096940" cy="10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https://www.optitrack.com/optitrack/static/img/v120SlimBoardM12LensGallery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0296" y="4527054"/>
            <a:ext cx="1135880" cy="8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 descr="http://www.alpha-crucis.com/3483-5295-thickbox/srf05-ultrasonic-sensor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1723" y="5735572"/>
            <a:ext cx="1238506" cy="78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http://www.sick.com/group/EN/home/products/product_portfolio/industrial_sensors/PublishingImages/w12-2_laser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5211" y="3160400"/>
            <a:ext cx="709237" cy="106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Clasificación de Sensores en Robótica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32525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05"/>
    </mc:Choice>
    <mc:Fallback xmlns="">
      <p:transition spd="slow" advTm="19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Sistemas </a:t>
            </a:r>
            <a:r>
              <a:rPr lang="es-PE" dirty="0"/>
              <a:t>de </a:t>
            </a:r>
            <a:r>
              <a:rPr lang="es-PE" dirty="0" err="1"/>
              <a:t>Sensado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49" y="1556792"/>
            <a:ext cx="8229600" cy="4824536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es-PE" sz="2000" dirty="0" smtClean="0">
                <a:solidFill>
                  <a:srgbClr val="00B0F0"/>
                </a:solidFill>
              </a:rPr>
              <a:t>Posición</a:t>
            </a:r>
            <a:r>
              <a:rPr lang="es-PE" sz="2000" dirty="0" smtClean="0"/>
              <a:t>: </a:t>
            </a:r>
            <a:r>
              <a:rPr lang="es-PE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encoders</a:t>
            </a:r>
            <a:r>
              <a:rPr lang="es-P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GPS</a:t>
            </a:r>
            <a:endParaRPr lang="es-PE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900"/>
              </a:spcBef>
            </a:pPr>
            <a:r>
              <a:rPr lang="es-PE" sz="2000" dirty="0" smtClean="0">
                <a:solidFill>
                  <a:srgbClr val="00B0F0"/>
                </a:solidFill>
              </a:rPr>
              <a:t>Velocidad</a:t>
            </a:r>
            <a:r>
              <a:rPr lang="es-PE" sz="2000" dirty="0" smtClean="0"/>
              <a:t>: </a:t>
            </a:r>
            <a:r>
              <a:rPr lang="es-P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tacómetros, efecto </a:t>
            </a:r>
            <a:r>
              <a:rPr lang="es-PE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Doppler</a:t>
            </a:r>
            <a:endParaRPr lang="es-P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900"/>
              </a:spcBef>
            </a:pPr>
            <a:r>
              <a:rPr lang="es-PE" sz="2000" dirty="0" smtClean="0">
                <a:solidFill>
                  <a:srgbClr val="00B0F0"/>
                </a:solidFill>
              </a:rPr>
              <a:t>Aceleración</a:t>
            </a:r>
            <a:r>
              <a:rPr lang="es-PE" sz="2000" dirty="0"/>
              <a:t>: </a:t>
            </a:r>
            <a:r>
              <a:rPr lang="es-P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acelerómetros </a:t>
            </a:r>
          </a:p>
          <a:p>
            <a:pPr>
              <a:spcBef>
                <a:spcPts val="900"/>
              </a:spcBef>
            </a:pPr>
            <a:r>
              <a:rPr lang="es-PE" sz="2000" dirty="0" smtClean="0">
                <a:solidFill>
                  <a:srgbClr val="00B0F0"/>
                </a:solidFill>
              </a:rPr>
              <a:t>Fuerza</a:t>
            </a:r>
            <a:r>
              <a:rPr lang="es-PE" sz="2000" dirty="0"/>
              <a:t>: </a:t>
            </a:r>
            <a:r>
              <a:rPr lang="es-P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galgas </a:t>
            </a:r>
            <a:r>
              <a:rPr lang="es-PE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extensométricas</a:t>
            </a:r>
            <a:endParaRPr lang="es-P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900"/>
              </a:spcBef>
            </a:pPr>
            <a:r>
              <a:rPr lang="es-PE" sz="2000" dirty="0" smtClean="0">
                <a:solidFill>
                  <a:srgbClr val="00B0F0"/>
                </a:solidFill>
              </a:rPr>
              <a:t>Orientación</a:t>
            </a:r>
            <a:r>
              <a:rPr lang="es-PE" sz="2000" dirty="0" smtClean="0"/>
              <a:t> e inclinación: </a:t>
            </a:r>
          </a:p>
          <a:p>
            <a:pPr marL="444500" lvl="1" indent="-158750">
              <a:spcBef>
                <a:spcPts val="450"/>
              </a:spcBef>
            </a:pPr>
            <a:r>
              <a:rPr lang="es-PE" sz="18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Giroscopios, brújulas, unidad de medida inercial (IMU)</a:t>
            </a:r>
          </a:p>
          <a:p>
            <a:pPr>
              <a:spcBef>
                <a:spcPts val="900"/>
              </a:spcBef>
            </a:pPr>
            <a:r>
              <a:rPr lang="es-PE" sz="2000" dirty="0" smtClean="0">
                <a:solidFill>
                  <a:srgbClr val="00B0F0"/>
                </a:solidFill>
              </a:rPr>
              <a:t>Distancia</a:t>
            </a:r>
            <a:r>
              <a:rPr lang="es-PE" sz="2000" dirty="0" smtClean="0"/>
              <a:t> (profundidad)</a:t>
            </a:r>
          </a:p>
          <a:p>
            <a:pPr lvl="1">
              <a:spcBef>
                <a:spcPts val="900"/>
              </a:spcBef>
            </a:pPr>
            <a:r>
              <a:rPr lang="es-PE" dirty="0" smtClean="0"/>
              <a:t>Basados en triangulación:</a:t>
            </a:r>
            <a:r>
              <a:rPr lang="es-PE" sz="2000" dirty="0" smtClean="0"/>
              <a:t> </a:t>
            </a:r>
            <a:r>
              <a:rPr lang="es-PE" sz="18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triangulación óptica, luz estructurada</a:t>
            </a:r>
          </a:p>
          <a:p>
            <a:pPr lvl="1">
              <a:spcBef>
                <a:spcPts val="900"/>
              </a:spcBef>
            </a:pPr>
            <a:r>
              <a:rPr lang="es-PE" dirty="0" smtClean="0"/>
              <a:t>Basados en tiempo de vuelo (</a:t>
            </a:r>
            <a:r>
              <a:rPr lang="es-PE" i="1" dirty="0" err="1" smtClean="0"/>
              <a:t>ToF</a:t>
            </a:r>
            <a:r>
              <a:rPr lang="es-PE" dirty="0" smtClean="0"/>
              <a:t>): </a:t>
            </a:r>
            <a:r>
              <a:rPr lang="es-PE" sz="18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ultrasonido, láser, cámaras de </a:t>
            </a:r>
            <a:r>
              <a:rPr lang="es-PE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ToF</a:t>
            </a:r>
            <a:endParaRPr lang="es-PE" sz="1800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>
              <a:spcBef>
                <a:spcPts val="900"/>
              </a:spcBef>
            </a:pPr>
            <a:r>
              <a:rPr lang="es-PE" sz="2000" dirty="0" smtClean="0">
                <a:solidFill>
                  <a:srgbClr val="00B0F0"/>
                </a:solidFill>
              </a:rPr>
              <a:t>Imágenes</a:t>
            </a:r>
            <a:r>
              <a:rPr lang="es-PE" sz="2000" dirty="0" smtClean="0"/>
              <a:t>: </a:t>
            </a:r>
            <a:r>
              <a:rPr lang="es-P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Cámaras RGB</a:t>
            </a:r>
          </a:p>
          <a:p>
            <a:pPr>
              <a:spcBef>
                <a:spcPts val="900"/>
              </a:spcBef>
            </a:pPr>
            <a:r>
              <a:rPr lang="es-PE" sz="2000" dirty="0" smtClean="0"/>
              <a:t>Otros sensores: </a:t>
            </a:r>
            <a:r>
              <a:rPr lang="es-P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toque, de temperatura, de luz, </a:t>
            </a:r>
            <a:r>
              <a:rPr lang="es-P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etc</a:t>
            </a:r>
            <a:r>
              <a:rPr lang="es-PE" sz="2000" dirty="0" smtClean="0"/>
              <a:t>.</a:t>
            </a:r>
          </a:p>
        </p:txBody>
      </p:sp>
      <p:sp>
        <p:nvSpPr>
          <p:cNvPr id="5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Principales Sensores en Robótica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455322" y="6536377"/>
            <a:ext cx="1357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ToF</a:t>
            </a:r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: time of </a:t>
            </a:r>
            <a:r>
              <a:rPr lang="es-P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flight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803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1"/>
    </mc:Choice>
    <mc:Fallback xmlns="">
      <p:transition spd="slow" advTm="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431803" y="4730148"/>
            <a:ext cx="8298833" cy="388306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/>
          <a:lstStyle/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 smtClean="0">
                <a:solidFill>
                  <a:schemeClr val="bg1">
                    <a:lumMod val="65000"/>
                  </a:schemeClr>
                </a:solidFill>
              </a:rPr>
              <a:t>Componentes de un robot</a:t>
            </a:r>
            <a:endParaRPr lang="es-PE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Estructura mecánica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Sistemas de actuación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>
                <a:solidFill>
                  <a:schemeClr val="bg1">
                    <a:lumMod val="65000"/>
                  </a:schemeClr>
                </a:solidFill>
              </a:rPr>
              <a:t>3.1.   Motores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65000"/>
                  </a:schemeClr>
                </a:solidFill>
              </a:rPr>
              <a:t>3.2 .  Transmisión</a:t>
            </a:r>
            <a:endParaRPr lang="es-PE" sz="20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Sistemas de </a:t>
            </a:r>
            <a:r>
              <a:rPr lang="es-PE" sz="2400" dirty="0" err="1">
                <a:solidFill>
                  <a:schemeClr val="bg1">
                    <a:lumMod val="65000"/>
                  </a:schemeClr>
                </a:solidFill>
              </a:rPr>
              <a:t>sensado</a:t>
            </a:r>
            <a:endParaRPr lang="es-PE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b="1" dirty="0" smtClean="0">
                <a:solidFill>
                  <a:srgbClr val="0000FF"/>
                </a:solidFill>
              </a:rPr>
              <a:t>4.1 .  Sensores propioceptivos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65000"/>
                  </a:schemeClr>
                </a:solidFill>
              </a:rPr>
              <a:t>4.2 .  Sensores </a:t>
            </a:r>
            <a:r>
              <a:rPr lang="es-PE" sz="2000" dirty="0" err="1" smtClean="0">
                <a:solidFill>
                  <a:schemeClr val="bg1">
                    <a:lumMod val="65000"/>
                  </a:schemeClr>
                </a:solidFill>
              </a:rPr>
              <a:t>exteroceptivos</a:t>
            </a:r>
            <a:endParaRPr lang="es-P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Ejemplos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477357"/>
            <a:ext cx="8229600" cy="706657"/>
          </a:xfrm>
        </p:spPr>
        <p:txBody>
          <a:bodyPr>
            <a:normAutofit/>
          </a:bodyPr>
          <a:lstStyle/>
          <a:p>
            <a:r>
              <a:rPr lang="es-PE" dirty="0">
                <a:solidFill>
                  <a:srgbClr val="B51A00"/>
                </a:solidFill>
              </a:rPr>
              <a:t>Temas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7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50">
        <p14:prism/>
      </p:transition>
    </mc:Choice>
    <mc:Fallback xmlns="">
      <p:transition spd="slow" advTm="5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2600" dirty="0" smtClean="0"/>
              <a:t>Sensores Propioceptivos: </a:t>
            </a:r>
            <a:r>
              <a:rPr lang="es-PE" dirty="0" smtClean="0"/>
              <a:t>Posición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4392488"/>
          </a:xfrm>
        </p:spPr>
        <p:txBody>
          <a:bodyPr/>
          <a:lstStyle/>
          <a:p>
            <a:r>
              <a:rPr lang="es-PE" sz="2000" dirty="0" smtClean="0"/>
              <a:t>Provee: </a:t>
            </a:r>
            <a:r>
              <a:rPr lang="es-PE" sz="1800" dirty="0" smtClean="0"/>
              <a:t>señal eléctrica </a:t>
            </a:r>
            <a:r>
              <a:rPr lang="es-PE" sz="1800" u="sng" dirty="0" smtClean="0"/>
              <a:t>proporcional al desplazamiento</a:t>
            </a:r>
            <a:r>
              <a:rPr lang="es-PE" sz="1800" i="1" dirty="0" smtClean="0"/>
              <a:t> </a:t>
            </a:r>
            <a:r>
              <a:rPr lang="es-PE" sz="1800" dirty="0"/>
              <a:t>(</a:t>
            </a:r>
            <a:r>
              <a:rPr lang="es-PE" sz="1800" dirty="0" smtClean="0"/>
              <a:t>lineal o angular)</a:t>
            </a:r>
          </a:p>
          <a:p>
            <a:pPr>
              <a:spcBef>
                <a:spcPts val="1800"/>
              </a:spcBef>
            </a:pPr>
            <a:r>
              <a:rPr lang="es-PE" sz="2000" dirty="0" smtClean="0"/>
              <a:t>Desplazamiento</a:t>
            </a:r>
            <a:r>
              <a:rPr lang="es-PE" sz="2000" dirty="0" smtClean="0">
                <a:solidFill>
                  <a:srgbClr val="00B0F0"/>
                </a:solidFill>
              </a:rPr>
              <a:t> </a:t>
            </a:r>
            <a:r>
              <a:rPr lang="es-PE" sz="2000" dirty="0" smtClean="0">
                <a:solidFill>
                  <a:srgbClr val="00B050"/>
                </a:solidFill>
              </a:rPr>
              <a:t>lineal</a:t>
            </a:r>
            <a:r>
              <a:rPr lang="es-PE" sz="2000" dirty="0" smtClean="0">
                <a:solidFill>
                  <a:srgbClr val="00B0F0"/>
                </a:solidFill>
              </a:rPr>
              <a:t>: </a:t>
            </a:r>
          </a:p>
          <a:p>
            <a:pPr lvl="1">
              <a:spcBef>
                <a:spcPts val="900"/>
              </a:spcBef>
            </a:pPr>
            <a:r>
              <a:rPr lang="es-PE" sz="1800" dirty="0" smtClean="0"/>
              <a:t>Potenciómetros, LVDT </a:t>
            </a:r>
            <a:r>
              <a:rPr lang="es-PE" sz="1600" dirty="0" smtClean="0"/>
              <a:t>(linear variable </a:t>
            </a:r>
            <a:r>
              <a:rPr lang="es-PE" sz="1600" dirty="0" err="1" smtClean="0"/>
              <a:t>differential</a:t>
            </a:r>
            <a:r>
              <a:rPr lang="es-PE" sz="1600" dirty="0" smtClean="0"/>
              <a:t> </a:t>
            </a:r>
            <a:r>
              <a:rPr lang="es-PE" sz="1600" dirty="0" err="1" smtClean="0"/>
              <a:t>transformers</a:t>
            </a:r>
            <a:r>
              <a:rPr lang="es-PE" sz="1600" dirty="0" smtClean="0"/>
              <a:t>)</a:t>
            </a:r>
            <a:r>
              <a:rPr lang="es-PE" sz="1800" dirty="0" smtClean="0"/>
              <a:t>, </a:t>
            </a:r>
            <a:r>
              <a:rPr lang="es-PE" sz="1800" dirty="0" err="1" smtClean="0"/>
              <a:t>inductosyn</a:t>
            </a:r>
            <a:endParaRPr lang="es-PE" sz="1800" dirty="0" smtClean="0"/>
          </a:p>
          <a:p>
            <a:pPr>
              <a:spcBef>
                <a:spcPts val="1800"/>
              </a:spcBef>
            </a:pPr>
            <a:r>
              <a:rPr lang="es-PE" sz="2000" dirty="0" smtClean="0"/>
              <a:t>Desplazamiento</a:t>
            </a:r>
            <a:r>
              <a:rPr lang="es-PE" sz="2000" dirty="0" smtClean="0">
                <a:solidFill>
                  <a:srgbClr val="00B0F0"/>
                </a:solidFill>
              </a:rPr>
              <a:t> </a:t>
            </a:r>
            <a:r>
              <a:rPr lang="es-PE" sz="2000" dirty="0" smtClean="0">
                <a:solidFill>
                  <a:srgbClr val="00B050"/>
                </a:solidFill>
              </a:rPr>
              <a:t>angular</a:t>
            </a:r>
            <a:r>
              <a:rPr lang="es-PE" sz="2000" dirty="0" smtClean="0">
                <a:solidFill>
                  <a:srgbClr val="00B0F0"/>
                </a:solidFill>
              </a:rPr>
              <a:t>:</a:t>
            </a:r>
          </a:p>
          <a:p>
            <a:pPr lvl="1">
              <a:spcBef>
                <a:spcPts val="900"/>
              </a:spcBef>
            </a:pPr>
            <a:r>
              <a:rPr lang="es-PE" dirty="0"/>
              <a:t>Analógicos: potenciómetros, </a:t>
            </a:r>
            <a:r>
              <a:rPr lang="es-PE" dirty="0" err="1"/>
              <a:t>resolvers</a:t>
            </a:r>
            <a:r>
              <a:rPr lang="es-PE" dirty="0"/>
              <a:t>, </a:t>
            </a:r>
            <a:r>
              <a:rPr lang="es-PE" dirty="0" err="1"/>
              <a:t>syncros</a:t>
            </a:r>
            <a:endParaRPr lang="es-PE" dirty="0"/>
          </a:p>
          <a:p>
            <a:pPr lvl="1">
              <a:spcBef>
                <a:spcPts val="900"/>
              </a:spcBef>
            </a:pPr>
            <a:r>
              <a:rPr lang="es-PE" dirty="0"/>
              <a:t>Digitales: </a:t>
            </a:r>
            <a:r>
              <a:rPr lang="es-PE" dirty="0" err="1"/>
              <a:t>encoders</a:t>
            </a:r>
            <a:r>
              <a:rPr lang="es-PE" dirty="0"/>
              <a:t> </a:t>
            </a:r>
          </a:p>
          <a:p>
            <a:pPr lvl="1"/>
            <a:endParaRPr lang="es-PE" sz="1800" dirty="0"/>
          </a:p>
          <a:p>
            <a:r>
              <a:rPr lang="es-PE" dirty="0" smtClean="0"/>
              <a:t>En robótica, los más usados 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(actualmente) </a:t>
            </a:r>
            <a:r>
              <a:rPr lang="es-PE" dirty="0" smtClean="0"/>
              <a:t>son los </a:t>
            </a:r>
            <a:r>
              <a:rPr lang="es-PE" dirty="0" err="1" smtClean="0">
                <a:solidFill>
                  <a:srgbClr val="0000FF"/>
                </a:solidFill>
              </a:rPr>
              <a:t>encoders</a:t>
            </a:r>
            <a:endParaRPr lang="es-PE" dirty="0" smtClean="0">
              <a:solidFill>
                <a:srgbClr val="0000FF"/>
              </a:solidFill>
            </a:endParaRPr>
          </a:p>
          <a:p>
            <a:pPr lvl="1">
              <a:spcBef>
                <a:spcPts val="900"/>
              </a:spcBef>
            </a:pPr>
            <a:r>
              <a:rPr lang="es-PE" dirty="0" err="1"/>
              <a:t>Encoders</a:t>
            </a:r>
            <a:r>
              <a:rPr lang="es-PE" dirty="0"/>
              <a:t> absolutos</a:t>
            </a:r>
          </a:p>
          <a:p>
            <a:pPr lvl="1">
              <a:spcBef>
                <a:spcPts val="900"/>
              </a:spcBef>
            </a:pPr>
            <a:r>
              <a:rPr lang="es-PE" dirty="0" err="1"/>
              <a:t>Encoders</a:t>
            </a:r>
            <a:r>
              <a:rPr lang="es-PE" dirty="0"/>
              <a:t> incrementales</a:t>
            </a:r>
            <a:endParaRPr lang="es-PE" dirty="0"/>
          </a:p>
        </p:txBody>
      </p:sp>
      <p:sp>
        <p:nvSpPr>
          <p:cNvPr id="6" name="5 CuadroTexto"/>
          <p:cNvSpPr txBox="1"/>
          <p:nvPr/>
        </p:nvSpPr>
        <p:spPr>
          <a:xfrm>
            <a:off x="2808311" y="5868561"/>
            <a:ext cx="6156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i="1" dirty="0" smtClean="0">
                <a:solidFill>
                  <a:schemeClr val="bg1">
                    <a:lumMod val="50000"/>
                  </a:schemeClr>
                </a:solidFill>
                <a:latin typeface="Gill Sans"/>
              </a:rPr>
              <a:t>Nota</a:t>
            </a:r>
            <a:r>
              <a:rPr lang="es-PE" sz="1600" b="1" dirty="0" smtClean="0">
                <a:solidFill>
                  <a:schemeClr val="bg1">
                    <a:lumMod val="50000"/>
                  </a:schemeClr>
                </a:solidFill>
                <a:latin typeface="Gill Sans"/>
              </a:rPr>
              <a:t>: </a:t>
            </a:r>
            <a:r>
              <a:rPr lang="es-PE" sz="1600" dirty="0" smtClean="0">
                <a:solidFill>
                  <a:schemeClr val="bg1">
                    <a:lumMod val="50000"/>
                  </a:schemeClr>
                </a:solidFill>
                <a:latin typeface="Gill Sans"/>
              </a:rPr>
              <a:t>en robótica, los desplazamientos lineales se obtienen generalmente mediante transmisión (usando motores angulares)</a:t>
            </a:r>
            <a:endParaRPr lang="es-PE" sz="1600" dirty="0">
              <a:solidFill>
                <a:schemeClr val="bg1">
                  <a:lumMod val="50000"/>
                </a:schemeClr>
              </a:solidFill>
              <a:latin typeface="Gill Sans"/>
            </a:endParaRPr>
          </a:p>
        </p:txBody>
      </p:sp>
      <p:sp>
        <p:nvSpPr>
          <p:cNvPr id="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Sensores de Posición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62" y="3068960"/>
            <a:ext cx="1223806" cy="98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912464" y="3378478"/>
            <a:ext cx="691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>
                <a:latin typeface="Gill Sans"/>
              </a:rPr>
              <a:t>LVDT</a:t>
            </a:r>
            <a:endParaRPr lang="es-PE" sz="1600" dirty="0">
              <a:latin typeface="Gill San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886400" y="4077072"/>
            <a:ext cx="29340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http://www.efunda.com/designstandards/sensors/lvdt</a:t>
            </a:r>
          </a:p>
        </p:txBody>
      </p:sp>
    </p:spTree>
    <p:extLst>
      <p:ext uri="{BB962C8B-B14F-4D97-AF65-F5344CB8AC3E}">
        <p14:creationId xmlns:p14="http://schemas.microsoft.com/office/powerpoint/2010/main" val="1236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Sensores Propioceptivos: </a:t>
            </a:r>
            <a:r>
              <a:rPr lang="es-PE" dirty="0" smtClean="0"/>
              <a:t>Posición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8749" y="1460812"/>
            <a:ext cx="5606772" cy="5280555"/>
          </a:xfrm>
        </p:spPr>
        <p:txBody>
          <a:bodyPr>
            <a:normAutofit/>
          </a:bodyPr>
          <a:lstStyle/>
          <a:p>
            <a:r>
              <a:rPr lang="es-PE" sz="1800" dirty="0" smtClean="0"/>
              <a:t>Disco giratorio con sectores </a:t>
            </a:r>
            <a:r>
              <a:rPr lang="es-PE" sz="1800" dirty="0" smtClean="0">
                <a:solidFill>
                  <a:srgbClr val="00B050"/>
                </a:solidFill>
              </a:rPr>
              <a:t>transparentes</a:t>
            </a:r>
            <a:r>
              <a:rPr lang="es-PE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PE" sz="1800" dirty="0" smtClean="0"/>
              <a:t>y </a:t>
            </a:r>
            <a:r>
              <a:rPr lang="es-PE" sz="1800" dirty="0">
                <a:solidFill>
                  <a:srgbClr val="00B050"/>
                </a:solidFill>
              </a:rPr>
              <a:t>opacos</a:t>
            </a:r>
            <a:r>
              <a:rPr lang="es-PE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PE" sz="1800" dirty="0" smtClean="0"/>
              <a:t>alternados, en múltiples pistas</a:t>
            </a:r>
          </a:p>
          <a:p>
            <a:r>
              <a:rPr lang="es-PE" sz="1800" dirty="0" smtClean="0"/>
              <a:t>Principio:</a:t>
            </a:r>
          </a:p>
          <a:p>
            <a:endParaRPr lang="es-PE" sz="800" dirty="0" smtClean="0"/>
          </a:p>
          <a:p>
            <a:pPr marL="0" indent="0" algn="ctr">
              <a:buNone/>
            </a:pPr>
            <a:r>
              <a:rPr lang="es-PE" sz="1800" dirty="0" smtClean="0"/>
              <a:t>    </a:t>
            </a:r>
            <a:r>
              <a:rPr lang="es-PE" sz="1800" dirty="0" err="1" smtClean="0">
                <a:solidFill>
                  <a:srgbClr val="0070C0"/>
                </a:solidFill>
              </a:rPr>
              <a:t>Fotoemisor</a:t>
            </a:r>
            <a:r>
              <a:rPr lang="es-PE" sz="1800" dirty="0" smtClean="0">
                <a:solidFill>
                  <a:srgbClr val="0070C0"/>
                </a:solidFill>
              </a:rPr>
              <a:t> 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leds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luz infrarroja)</a:t>
            </a:r>
            <a:r>
              <a:rPr lang="es-PE" sz="1800" dirty="0" smtClean="0"/>
              <a:t>  </a:t>
            </a:r>
            <a:r>
              <a:rPr lang="es-PE" sz="1800" dirty="0" smtClean="0">
                <a:solidFill>
                  <a:srgbClr val="0070C0"/>
                </a:solidFill>
              </a:rPr>
              <a:t>→</a:t>
            </a:r>
            <a:r>
              <a:rPr lang="es-PE" sz="1800" dirty="0" smtClean="0"/>
              <a:t>  </a:t>
            </a:r>
            <a:r>
              <a:rPr lang="es-PE" sz="1800" dirty="0" err="1" smtClean="0">
                <a:solidFill>
                  <a:srgbClr val="0070C0"/>
                </a:solidFill>
              </a:rPr>
              <a:t>fotoreceptor</a:t>
            </a:r>
            <a:endParaRPr lang="es-PE" sz="18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s-PE" sz="2000" dirty="0"/>
          </a:p>
          <a:p>
            <a:endParaRPr lang="es-PE" sz="1600" dirty="0" smtClean="0"/>
          </a:p>
          <a:p>
            <a:r>
              <a:rPr lang="es-PE" sz="1800" dirty="0" smtClean="0"/>
              <a:t>Posición absoluta codificada digitalmente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PE" sz="1800" dirty="0"/>
              <a:t> </a:t>
            </a:r>
            <a:r>
              <a:rPr lang="es-PE" sz="1800" dirty="0" smtClean="0"/>
              <a:t> 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(usualmente usando código Gray)</a:t>
            </a:r>
            <a:endParaRPr lang="es-PE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294" y="1648753"/>
            <a:ext cx="2448823" cy="216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Abrir llave"/>
          <p:cNvSpPr/>
          <p:nvPr/>
        </p:nvSpPr>
        <p:spPr bwMode="auto">
          <a:xfrm rot="16200000">
            <a:off x="3322427" y="653395"/>
            <a:ext cx="83495" cy="4626594"/>
          </a:xfrm>
          <a:prstGeom prst="leftBrace">
            <a:avLst>
              <a:gd name="adj1" fmla="val 202991"/>
              <a:gd name="adj2" fmla="val 50000"/>
            </a:avLst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956800" y="2996952"/>
            <a:ext cx="2831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genera señales: códigos digitales</a:t>
            </a:r>
            <a:endParaRPr lang="es-PE" sz="14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789" y="4657433"/>
            <a:ext cx="2898457" cy="167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313294" y="1371754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Fotoemisor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503782" y="377378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Fotoreceptor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999219" y="1516262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Disco óptico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13 Conector recto de flecha"/>
          <p:cNvCxnSpPr/>
          <p:nvPr/>
        </p:nvCxnSpPr>
        <p:spPr bwMode="auto">
          <a:xfrm>
            <a:off x="6981825" y="1597611"/>
            <a:ext cx="457200" cy="23545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>
            <a:stCxn id="13" idx="2"/>
          </p:cNvCxnSpPr>
          <p:nvPr/>
        </p:nvCxnSpPr>
        <p:spPr bwMode="auto">
          <a:xfrm flipH="1">
            <a:off x="8248650" y="1793261"/>
            <a:ext cx="234837" cy="296979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 bwMode="auto">
          <a:xfrm flipV="1">
            <a:off x="6981825" y="3518991"/>
            <a:ext cx="314325" cy="29289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3040009" y="4480755"/>
            <a:ext cx="1101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Fotoreceptores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292080" y="4797152"/>
            <a:ext cx="37043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s-PE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PE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PE" sz="1600" dirty="0" smtClean="0">
                <a:latin typeface="Gill Sans"/>
              </a:rPr>
              <a:t> número de pistas (= </a:t>
            </a:r>
            <a:r>
              <a:rPr lang="es-P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PE" sz="1600" dirty="0" smtClean="0">
                <a:latin typeface="Gill Sans"/>
              </a:rPr>
              <a:t> bits)</a:t>
            </a:r>
          </a:p>
          <a:p>
            <a:pPr marL="173038" indent="-173038">
              <a:buFont typeface="Arial" pitchFamily="34" charset="0"/>
              <a:buChar char="•"/>
            </a:pPr>
            <a:endParaRPr lang="es-PE" sz="1600" dirty="0" smtClean="0">
              <a:latin typeface="Gill Sans"/>
            </a:endParaRPr>
          </a:p>
          <a:p>
            <a:pPr marL="173038" indent="-173038">
              <a:buFont typeface="Arial" pitchFamily="34" charset="0"/>
              <a:buChar char="•"/>
            </a:pPr>
            <a:r>
              <a:rPr lang="es-PE" sz="1600" dirty="0" smtClean="0">
                <a:latin typeface="Gill Sans"/>
              </a:rPr>
              <a:t>Resolución =</a:t>
            </a:r>
          </a:p>
          <a:p>
            <a:pPr marL="173038" indent="-173038">
              <a:buFont typeface="Arial" pitchFamily="34" charset="0"/>
              <a:buChar char="•"/>
            </a:pPr>
            <a:endParaRPr lang="es-PE" sz="1600" dirty="0" smtClean="0">
              <a:latin typeface="Gill Sans"/>
            </a:endParaRPr>
          </a:p>
          <a:p>
            <a:pPr marL="173038" indent="-173038">
              <a:buFont typeface="Arial" pitchFamily="34" charset="0"/>
              <a:buChar char="•"/>
            </a:pPr>
            <a:r>
              <a:rPr lang="es-PE" sz="1600" dirty="0" smtClean="0">
                <a:latin typeface="Gill Sans"/>
              </a:rPr>
              <a:t>En robótica usualmente </a:t>
            </a:r>
            <a:r>
              <a:rPr lang="es-PE" sz="1600" i="1" dirty="0" err="1" smtClean="0">
                <a:latin typeface="Gill Sans"/>
              </a:rPr>
              <a:t>N</a:t>
            </a:r>
            <a:r>
              <a:rPr lang="es-PE" sz="1600" i="1" baseline="-25000" dirty="0" err="1">
                <a:latin typeface="Gill Sans"/>
              </a:rPr>
              <a:t>t</a:t>
            </a:r>
            <a:r>
              <a:rPr lang="es-PE" sz="1600" dirty="0" smtClean="0">
                <a:latin typeface="Gill Sans"/>
              </a:rPr>
              <a:t> &gt; 12</a:t>
            </a:r>
            <a:endParaRPr lang="es-PE" sz="1600" dirty="0">
              <a:latin typeface="Gill Sans"/>
            </a:endParaRPr>
          </a:p>
        </p:txBody>
      </p:sp>
      <p:graphicFrame>
        <p:nvGraphicFramePr>
          <p:cNvPr id="27" name="2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310554"/>
              </p:ext>
            </p:extLst>
          </p:nvPr>
        </p:nvGraphicFramePr>
        <p:xfrm>
          <a:off x="6783778" y="5042848"/>
          <a:ext cx="576046" cy="7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45" name="Equation" r:id="rId5" imgW="342720" imgH="419040" progId="Equation.DSMT4">
                  <p:embed/>
                </p:oleObj>
              </mc:Choice>
              <mc:Fallback>
                <p:oleObj name="Equation" r:id="rId5" imgW="3427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83778" y="5042848"/>
                        <a:ext cx="576046" cy="704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Encoders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 Absolutos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27910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2" grpId="0"/>
      <p:bldP spid="13" grpId="0"/>
      <p:bldP spid="2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Sensores </a:t>
            </a:r>
            <a:r>
              <a:rPr lang="es-PE" sz="2600" dirty="0"/>
              <a:t>Propioceptivos: </a:t>
            </a:r>
            <a:r>
              <a:rPr lang="es-PE" dirty="0" smtClean="0"/>
              <a:t>Posición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8749" y="1460812"/>
            <a:ext cx="5606772" cy="4978073"/>
          </a:xfrm>
        </p:spPr>
        <p:txBody>
          <a:bodyPr/>
          <a:lstStyle/>
          <a:p>
            <a:r>
              <a:rPr lang="es-PE" sz="2000" dirty="0" smtClean="0"/>
              <a:t>Al prender están listos para ser utilizados:</a:t>
            </a:r>
          </a:p>
          <a:p>
            <a:pPr lvl="1"/>
            <a:r>
              <a:rPr lang="es-PE" sz="1800" dirty="0" smtClean="0"/>
              <a:t>No necesitan un </a:t>
            </a:r>
            <a:r>
              <a:rPr lang="es-PE" sz="1800" dirty="0" smtClean="0">
                <a:solidFill>
                  <a:srgbClr val="00B050"/>
                </a:solidFill>
              </a:rPr>
              <a:t>“</a:t>
            </a:r>
            <a:r>
              <a:rPr lang="es-PE" sz="1800" i="1" dirty="0" err="1" smtClean="0">
                <a:solidFill>
                  <a:srgbClr val="00B050"/>
                </a:solidFill>
              </a:rPr>
              <a:t>homing</a:t>
            </a:r>
            <a:r>
              <a:rPr lang="es-PE" sz="1800" i="1" dirty="0" smtClean="0">
                <a:solidFill>
                  <a:srgbClr val="00B050"/>
                </a:solidFill>
              </a:rPr>
              <a:t>”</a:t>
            </a:r>
            <a:endParaRPr lang="es-PE" sz="1800" dirty="0" smtClean="0">
              <a:solidFill>
                <a:srgbClr val="00B050"/>
              </a:solidFill>
            </a:endParaRPr>
          </a:p>
          <a:p>
            <a:endParaRPr lang="es-PE" sz="2000" dirty="0" smtClean="0"/>
          </a:p>
          <a:p>
            <a:r>
              <a:rPr lang="es-PE" sz="2000" dirty="0" smtClean="0"/>
              <a:t>Problemas </a:t>
            </a:r>
            <a:r>
              <a:rPr lang="es-PE" dirty="0" smtClean="0"/>
              <a:t>cuando </a:t>
            </a:r>
            <a:r>
              <a:rPr lang="es-PE" sz="2000" dirty="0" smtClean="0"/>
              <a:t>hay múltiples vueltas</a:t>
            </a:r>
          </a:p>
          <a:p>
            <a:pPr marL="216013" lvl="1" indent="0">
              <a:spcAft>
                <a:spcPts val="1200"/>
              </a:spcAft>
              <a:buNone/>
            </a:pPr>
            <a:r>
              <a:rPr lang="es-PE" sz="1800" dirty="0" smtClean="0"/>
              <a:t>Al iniciar, ¿cómo saber en </a:t>
            </a:r>
            <a:r>
              <a:rPr lang="es-PE" sz="1800" dirty="0" smtClean="0">
                <a:solidFill>
                  <a:srgbClr val="00B050"/>
                </a:solidFill>
              </a:rPr>
              <a:t>qué vuelta</a:t>
            </a:r>
            <a:r>
              <a:rPr lang="es-PE" sz="1800" dirty="0" smtClean="0"/>
              <a:t> está?</a:t>
            </a:r>
          </a:p>
          <a:p>
            <a:pPr marL="446088" lvl="1" indent="-254000">
              <a:buFont typeface="+mj-lt"/>
              <a:buAutoNum type="alphaLcParenR"/>
            </a:pPr>
            <a:r>
              <a:rPr lang="es-PE" sz="1600" dirty="0" smtClean="0"/>
              <a:t>Al apagar: almacenar la posición 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(memoria flash)</a:t>
            </a:r>
            <a:r>
              <a:rPr lang="es-PE" sz="1600" dirty="0" smtClean="0"/>
              <a:t> y activar frenos (del motor).</a:t>
            </a:r>
          </a:p>
          <a:p>
            <a:pPr marL="446088" lvl="1" indent="-254000">
              <a:buFont typeface="+mj-lt"/>
              <a:buAutoNum type="alphaLcParenR"/>
            </a:pPr>
            <a:r>
              <a:rPr lang="es-PE" sz="1600" dirty="0" smtClean="0"/>
              <a:t>Usar una </a:t>
            </a:r>
            <a:r>
              <a:rPr lang="es-PE" sz="1600" dirty="0" err="1" smtClean="0"/>
              <a:t>bateria</a:t>
            </a:r>
            <a:r>
              <a:rPr lang="es-PE" sz="1600" dirty="0" smtClean="0"/>
              <a:t> siempre activa 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(incluso cuando el sistema está apagado)</a:t>
            </a:r>
            <a:endParaRPr lang="es-PE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PE" sz="2000" dirty="0" smtClean="0"/>
          </a:p>
          <a:p>
            <a:r>
              <a:rPr lang="es-PE" sz="2000" dirty="0" smtClean="0"/>
              <a:t>Características usuales:</a:t>
            </a:r>
          </a:p>
          <a:p>
            <a:pPr lvl="1"/>
            <a:r>
              <a:rPr lang="es-PE" sz="1800" dirty="0" smtClean="0"/>
              <a:t>Posibilidad de interface a buses de campo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s-P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CANopen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PROFIBUS, etc.)</a:t>
            </a:r>
            <a:endParaRPr lang="es-PE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s-PE" dirty="0" smtClean="0"/>
              <a:t>Alimentación: 5/28V (con </a:t>
            </a:r>
            <a:r>
              <a:rPr lang="es-PE" dirty="0"/>
              <a:t>~</a:t>
            </a:r>
            <a:r>
              <a:rPr lang="es-PE" dirty="0" smtClean="0"/>
              <a:t>1.2 W)</a:t>
            </a:r>
            <a:endParaRPr lang="es-PE" sz="1800" dirty="0" smtClean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4360" y="1435318"/>
            <a:ext cx="1519874" cy="18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646" y="4162097"/>
            <a:ext cx="1825302" cy="166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869394" y="3219936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Encoder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 eje hueco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914360" y="5831753"/>
            <a:ext cx="1936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Encoder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 eje saliente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Encoders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 Absolutos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8062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Sensores </a:t>
            </a:r>
            <a:r>
              <a:rPr lang="es-PE" sz="2600" dirty="0"/>
              <a:t>Propioceptivos: </a:t>
            </a:r>
            <a:r>
              <a:rPr lang="es-PE" dirty="0" smtClean="0"/>
              <a:t>Posición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8749" y="1460812"/>
            <a:ext cx="6020879" cy="4978073"/>
          </a:xfrm>
        </p:spPr>
        <p:txBody>
          <a:bodyPr/>
          <a:lstStyle/>
          <a:p>
            <a:r>
              <a:rPr lang="es-PE" sz="1800" dirty="0"/>
              <a:t>Disco giratorio con </a:t>
            </a:r>
            <a:r>
              <a:rPr lang="es-PE" sz="1800" dirty="0" smtClean="0"/>
              <a:t>sectores </a:t>
            </a:r>
            <a:r>
              <a:rPr lang="es-PE" sz="1800" dirty="0">
                <a:solidFill>
                  <a:srgbClr val="00B050"/>
                </a:solidFill>
              </a:rPr>
              <a:t>transparentes</a:t>
            </a:r>
            <a:r>
              <a:rPr lang="es-PE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PE" sz="1800" dirty="0"/>
              <a:t>y </a:t>
            </a:r>
            <a:r>
              <a:rPr lang="es-PE" sz="1800" dirty="0">
                <a:solidFill>
                  <a:srgbClr val="00B050"/>
                </a:solidFill>
              </a:rPr>
              <a:t>opacos </a:t>
            </a:r>
            <a:r>
              <a:rPr lang="es-PE" sz="1800" dirty="0" smtClean="0"/>
              <a:t>alternados y con 2 o 3 pistas</a:t>
            </a:r>
          </a:p>
          <a:p>
            <a:pPr lvl="1"/>
            <a:r>
              <a:rPr lang="es-PE" sz="1800" dirty="0" smtClean="0"/>
              <a:t>Pista </a:t>
            </a:r>
            <a:r>
              <a:rPr lang="es-PE" sz="1800" dirty="0" smtClean="0">
                <a:solidFill>
                  <a:srgbClr val="0070C0"/>
                </a:solidFill>
              </a:rPr>
              <a:t>A</a:t>
            </a:r>
            <a:r>
              <a:rPr lang="es-PE" sz="1800" dirty="0" smtClean="0"/>
              <a:t> y </a:t>
            </a:r>
            <a:r>
              <a:rPr lang="es-PE" sz="1800" dirty="0" smtClean="0">
                <a:solidFill>
                  <a:srgbClr val="FF0000"/>
                </a:solidFill>
              </a:rPr>
              <a:t>B</a:t>
            </a:r>
            <a:r>
              <a:rPr lang="es-PE" sz="1800" dirty="0" smtClean="0"/>
              <a:t> en cuadratura (90° desfase) → detectar dirección de rotación</a:t>
            </a:r>
          </a:p>
          <a:p>
            <a:pPr lvl="1"/>
            <a:r>
              <a:rPr lang="es-PE" sz="1800" dirty="0" smtClean="0"/>
              <a:t>Pista </a:t>
            </a:r>
            <a:r>
              <a:rPr lang="es-PE" sz="1800" dirty="0" smtClean="0">
                <a:solidFill>
                  <a:srgbClr val="00B050"/>
                </a:solidFill>
              </a:rPr>
              <a:t>Z</a:t>
            </a:r>
            <a:r>
              <a:rPr lang="es-PE" sz="1800" dirty="0" smtClean="0"/>
              <a:t> define la referencia 0 (</a:t>
            </a:r>
            <a:r>
              <a:rPr lang="es-PE" sz="1800" dirty="0" err="1" smtClean="0"/>
              <a:t>reset</a:t>
            </a:r>
            <a:r>
              <a:rPr lang="es-PE" sz="1800" dirty="0" smtClean="0"/>
              <a:t> del contador) </a:t>
            </a:r>
          </a:p>
          <a:p>
            <a:endParaRPr lang="es-PE" sz="2000" dirty="0" smtClean="0"/>
          </a:p>
          <a:p>
            <a:endParaRPr lang="es-PE" sz="2000" dirty="0"/>
          </a:p>
          <a:p>
            <a:endParaRPr lang="es-PE" sz="2000" dirty="0" smtClean="0"/>
          </a:p>
          <a:p>
            <a:endParaRPr lang="es-PE" sz="2000" dirty="0"/>
          </a:p>
          <a:p>
            <a:endParaRPr lang="es-PE" sz="2000" dirty="0" smtClean="0"/>
          </a:p>
          <a:p>
            <a:endParaRPr lang="es-PE" sz="2000" dirty="0" smtClean="0"/>
          </a:p>
          <a:p>
            <a:endParaRPr lang="es-PE" sz="20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1910" y="1265541"/>
            <a:ext cx="2037072" cy="221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2028645" y="3220550"/>
            <a:ext cx="2300247" cy="2348546"/>
            <a:chOff x="2028645" y="3156340"/>
            <a:chExt cx="2300247" cy="2348546"/>
          </a:xfrm>
        </p:grpSpPr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645" y="3156340"/>
              <a:ext cx="2300247" cy="2348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2028645" y="3405095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200" dirty="0" smtClean="0">
                  <a:solidFill>
                    <a:srgbClr val="0070C0"/>
                  </a:solidFill>
                </a:rPr>
                <a:t>A</a:t>
              </a:r>
              <a:endParaRPr lang="es-PE" sz="1200" dirty="0">
                <a:solidFill>
                  <a:srgbClr val="0070C0"/>
                </a:solidFill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2337845" y="3187095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200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3887725" y="3188982"/>
              <a:ext cx="2792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200" dirty="0" smtClean="0">
                  <a:solidFill>
                    <a:srgbClr val="00B050"/>
                  </a:solidFill>
                </a:rPr>
                <a:t>Z</a:t>
              </a:r>
              <a:endParaRPr lang="es-PE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485734" y="5839246"/>
            <a:ext cx="8658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PE" sz="2000" dirty="0">
                <a:latin typeface="+mn-lt"/>
              </a:rPr>
              <a:t>Mide desplazamientos angulares incrementales contando trenes de pulsos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648544" y="1197301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Fotoemisor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8026515" y="3339242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Fotoreceptor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999219" y="1516262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Disco óptico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8" name="17 Conector recto de flecha"/>
          <p:cNvCxnSpPr/>
          <p:nvPr/>
        </p:nvCxnSpPr>
        <p:spPr bwMode="auto">
          <a:xfrm>
            <a:off x="7138987" y="1479884"/>
            <a:ext cx="457200" cy="23545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>
            <a:stCxn id="17" idx="2"/>
          </p:cNvCxnSpPr>
          <p:nvPr/>
        </p:nvCxnSpPr>
        <p:spPr bwMode="auto">
          <a:xfrm flipH="1">
            <a:off x="8248650" y="1793261"/>
            <a:ext cx="234837" cy="296979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 bwMode="auto">
          <a:xfrm flipH="1" flipV="1">
            <a:off x="7900019" y="3140990"/>
            <a:ext cx="583467" cy="264105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1115616" y="4246386"/>
            <a:ext cx="100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accent1"/>
                </a:solidFill>
                <a:latin typeface="Gill Sans"/>
              </a:rPr>
              <a:t>6 pulsos/ vuelta</a:t>
            </a:r>
            <a:endParaRPr lang="es-PE" sz="1400" dirty="0">
              <a:solidFill>
                <a:schemeClr val="accent1"/>
              </a:solidFill>
              <a:latin typeface="Gill Sans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8486239" y="466299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s-PE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8483486" y="5098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Z</a:t>
            </a:r>
            <a:endParaRPr lang="es-PE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960" y="4200137"/>
            <a:ext cx="3292226" cy="133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8462221" y="420464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s-PE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22 Conector recto"/>
          <p:cNvCxnSpPr/>
          <p:nvPr/>
        </p:nvCxnSpPr>
        <p:spPr bwMode="auto">
          <a:xfrm flipV="1">
            <a:off x="5581815" y="4006756"/>
            <a:ext cx="0" cy="19958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30 Conector recto"/>
          <p:cNvCxnSpPr/>
          <p:nvPr/>
        </p:nvCxnSpPr>
        <p:spPr bwMode="auto">
          <a:xfrm flipV="1">
            <a:off x="5925046" y="4005063"/>
            <a:ext cx="0" cy="69753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28 CuadroTexto"/>
          <p:cNvSpPr txBox="1"/>
          <p:nvPr/>
        </p:nvSpPr>
        <p:spPr>
          <a:xfrm>
            <a:off x="5589494" y="3961007"/>
            <a:ext cx="399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/>
              <a:t>90°</a:t>
            </a:r>
            <a:endParaRPr lang="es-PE" sz="1200" dirty="0"/>
          </a:p>
        </p:txBody>
      </p:sp>
      <p:sp>
        <p:nvSpPr>
          <p:cNvPr id="2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Encoders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 Incrementales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80644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14" grpId="0"/>
      <p:bldP spid="25" grpId="0"/>
      <p:bldP spid="26" grpId="0"/>
      <p:bldP spid="21" grpId="0"/>
      <p:bldP spid="2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Sensores Propioceptivos: </a:t>
            </a:r>
            <a:r>
              <a:rPr lang="es-PE" dirty="0"/>
              <a:t>Posición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49" y="1565390"/>
            <a:ext cx="8229600" cy="927546"/>
          </a:xfrm>
        </p:spPr>
        <p:txBody>
          <a:bodyPr>
            <a:normAutofit/>
          </a:bodyPr>
          <a:lstStyle/>
          <a:p>
            <a:r>
              <a:rPr lang="es-PE" dirty="0" err="1" smtClean="0">
                <a:solidFill>
                  <a:srgbClr val="0070C0"/>
                </a:solidFill>
              </a:rPr>
              <a:t>Odometría</a:t>
            </a:r>
            <a:r>
              <a:rPr lang="es-PE" dirty="0" smtClean="0">
                <a:solidFill>
                  <a:srgbClr val="0070C0"/>
                </a:solidFill>
              </a:rPr>
              <a:t>:</a:t>
            </a:r>
            <a:r>
              <a:rPr lang="es-PE" dirty="0" smtClean="0"/>
              <a:t> integración del movimiento de la rueda para estimar la posición del robot.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9592" y="4329097"/>
            <a:ext cx="495622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Courier New" pitchFamily="49" charset="0"/>
              <a:buChar char="o"/>
            </a:pPr>
            <a:r>
              <a:rPr lang="es-PE" sz="1800" dirty="0" smtClean="0">
                <a:latin typeface="Gill Sans"/>
              </a:rPr>
              <a:t>Problemas</a:t>
            </a:r>
            <a:r>
              <a:rPr lang="es-PE" sz="1800" dirty="0">
                <a:latin typeface="Gill Sans"/>
              </a:rPr>
              <a:t>: </a:t>
            </a:r>
            <a:endParaRPr lang="es-PE" sz="1800" dirty="0" smtClean="0">
              <a:latin typeface="Gill Sans"/>
            </a:endParaRPr>
          </a:p>
          <a:p>
            <a:pPr marL="742950" lvl="2" indent="-285750">
              <a:buFontTx/>
              <a:buChar char="-"/>
            </a:pPr>
            <a:r>
              <a:rPr lang="es-PE" sz="1800" dirty="0" smtClean="0">
                <a:latin typeface="Gill Sans"/>
              </a:rPr>
              <a:t>Suelo irregular</a:t>
            </a:r>
          </a:p>
          <a:p>
            <a:pPr marL="742950" lvl="2" indent="-285750">
              <a:buFontTx/>
              <a:buChar char="-"/>
            </a:pPr>
            <a:r>
              <a:rPr lang="es-PE" sz="1800" dirty="0" smtClean="0">
                <a:latin typeface="Gill Sans"/>
              </a:rPr>
              <a:t>Deslizamiento </a:t>
            </a:r>
            <a:r>
              <a:rPr lang="es-PE" sz="1800" dirty="0">
                <a:latin typeface="Gill Sans"/>
              </a:rPr>
              <a:t>(patinaje) de la </a:t>
            </a:r>
            <a:r>
              <a:rPr lang="es-PE" sz="1800" dirty="0" smtClean="0">
                <a:latin typeface="Gill Sans"/>
              </a:rPr>
              <a:t>rueda</a:t>
            </a:r>
          </a:p>
          <a:p>
            <a:pPr marL="742950" lvl="2" indent="-285750">
              <a:buFontTx/>
              <a:buChar char="-"/>
            </a:pPr>
            <a:r>
              <a:rPr lang="es-PE" sz="1800" dirty="0" smtClean="0">
                <a:latin typeface="Gill Sans"/>
              </a:rPr>
              <a:t>Modelo inexacto</a:t>
            </a:r>
          </a:p>
          <a:p>
            <a:pPr marL="285750" lvl="1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s-PE" sz="1800" dirty="0" smtClean="0">
                <a:latin typeface="Gill Sans"/>
              </a:rPr>
              <a:t>Estimación de </a:t>
            </a:r>
            <a:r>
              <a:rPr lang="es-PE" sz="1800" dirty="0">
                <a:latin typeface="Gill Sans"/>
              </a:rPr>
              <a:t>la </a:t>
            </a:r>
            <a:r>
              <a:rPr lang="es-PE" sz="1800" dirty="0" smtClean="0">
                <a:latin typeface="Gill Sans"/>
              </a:rPr>
              <a:t>posición: válida </a:t>
            </a:r>
            <a:r>
              <a:rPr lang="es-PE" sz="1800" dirty="0">
                <a:latin typeface="Gill Sans"/>
              </a:rPr>
              <a:t>solo para movimientos cortos</a:t>
            </a:r>
          </a:p>
        </p:txBody>
      </p:sp>
      <p:cxnSp>
        <p:nvCxnSpPr>
          <p:cNvPr id="15" name="Straight Arrow Connector 14"/>
          <p:cNvCxnSpPr>
            <a:endCxn id="26" idx="1"/>
          </p:cNvCxnSpPr>
          <p:nvPr/>
        </p:nvCxnSpPr>
        <p:spPr bwMode="auto">
          <a:xfrm>
            <a:off x="975939" y="3530167"/>
            <a:ext cx="5738082" cy="2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2" name="Group 21"/>
          <p:cNvGrpSpPr/>
          <p:nvPr/>
        </p:nvGrpSpPr>
        <p:grpSpPr>
          <a:xfrm>
            <a:off x="1262541" y="2729070"/>
            <a:ext cx="859810" cy="791571"/>
            <a:chOff x="2060811" y="2634019"/>
            <a:chExt cx="859810" cy="791571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2060811" y="2634019"/>
              <a:ext cx="859810" cy="58685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2210937" y="2893328"/>
              <a:ext cx="532262" cy="53226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733199"/>
              </p:ext>
            </p:extLst>
          </p:nvPr>
        </p:nvGraphicFramePr>
        <p:xfrm>
          <a:off x="1564784" y="3529484"/>
          <a:ext cx="266131" cy="368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36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64784" y="3529484"/>
                        <a:ext cx="266131" cy="368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742720" y="2547526"/>
            <a:ext cx="1173708" cy="975820"/>
            <a:chOff x="4742720" y="2442949"/>
            <a:chExt cx="1173708" cy="975820"/>
          </a:xfrm>
        </p:grpSpPr>
        <p:grpSp>
          <p:nvGrpSpPr>
            <p:cNvPr id="27" name="Group 26"/>
            <p:cNvGrpSpPr/>
            <p:nvPr/>
          </p:nvGrpSpPr>
          <p:grpSpPr>
            <a:xfrm>
              <a:off x="4922630" y="2613550"/>
              <a:ext cx="859810" cy="791571"/>
              <a:chOff x="2060811" y="2634019"/>
              <a:chExt cx="859810" cy="791571"/>
            </a:xfrm>
          </p:grpSpPr>
          <p:sp>
            <p:nvSpPr>
              <p:cNvPr id="28" name="Rounded Rectangle 27"/>
              <p:cNvSpPr/>
              <p:nvPr/>
            </p:nvSpPr>
            <p:spPr bwMode="auto">
              <a:xfrm>
                <a:off x="2060811" y="2634019"/>
                <a:ext cx="859810" cy="586854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P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2210937" y="2893328"/>
                <a:ext cx="532262" cy="532262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P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 bwMode="auto">
            <a:xfrm>
              <a:off x="4742720" y="2442949"/>
              <a:ext cx="1173708" cy="97582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317762"/>
              </p:ext>
            </p:extLst>
          </p:nvPr>
        </p:nvGraphicFramePr>
        <p:xfrm>
          <a:off x="6714021" y="3382765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37" name="Equation" r:id="rId5" imgW="126720" imgH="139680" progId="Equation.DSMT4">
                  <p:embed/>
                </p:oleObj>
              </mc:Choice>
              <mc:Fallback>
                <p:oleObj name="Equation" r:id="rId5" imgW="1267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4021" y="3382765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3" name="Object 952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251033"/>
              </p:ext>
            </p:extLst>
          </p:nvPr>
        </p:nvGraphicFramePr>
        <p:xfrm>
          <a:off x="5265912" y="3506898"/>
          <a:ext cx="677862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38" name="Equation" r:id="rId7" imgW="419040" imgH="241200" progId="Equation.DSMT4">
                  <p:embed/>
                </p:oleObj>
              </mc:Choice>
              <mc:Fallback>
                <p:oleObj name="Equation" r:id="rId7" imgW="419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5912" y="3506898"/>
                        <a:ext cx="677862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1" name="Arc 95240"/>
          <p:cNvSpPr/>
          <p:nvPr/>
        </p:nvSpPr>
        <p:spPr bwMode="auto">
          <a:xfrm>
            <a:off x="1530425" y="3130104"/>
            <a:ext cx="321314" cy="314573"/>
          </a:xfrm>
          <a:prstGeom prst="arc">
            <a:avLst>
              <a:gd name="adj1" fmla="val 16200000"/>
              <a:gd name="adj2" fmla="val 959429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5243" name="Straight Connector 95242"/>
          <p:cNvCxnSpPr/>
          <p:nvPr/>
        </p:nvCxnSpPr>
        <p:spPr bwMode="auto">
          <a:xfrm>
            <a:off x="1678798" y="3477774"/>
            <a:ext cx="0" cy="1319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5363480" y="3469600"/>
            <a:ext cx="0" cy="1319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5245" name="TextBox 95244"/>
          <p:cNvSpPr txBox="1"/>
          <p:nvPr/>
        </p:nvSpPr>
        <p:spPr>
          <a:xfrm>
            <a:off x="2837766" y="2509426"/>
            <a:ext cx="190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 smtClean="0"/>
              <a:t>Se conoce:</a:t>
            </a:r>
          </a:p>
          <a:p>
            <a:r>
              <a:rPr lang="es-PE" sz="1200" dirty="0"/>
              <a:t> </a:t>
            </a:r>
            <a:r>
              <a:rPr lang="es-PE" sz="1200" dirty="0" smtClean="0"/>
              <a:t> - Cuánto gira la rueda</a:t>
            </a:r>
          </a:p>
          <a:p>
            <a:r>
              <a:rPr lang="es-PE" sz="1200" dirty="0"/>
              <a:t> </a:t>
            </a:r>
            <a:r>
              <a:rPr lang="es-PE" sz="1200" dirty="0" smtClean="0"/>
              <a:t> - Radio de la rueda</a:t>
            </a:r>
            <a:endParaRPr lang="es-PE" sz="1200" dirty="0"/>
          </a:p>
        </p:txBody>
      </p:sp>
      <p:cxnSp>
        <p:nvCxnSpPr>
          <p:cNvPr id="95247" name="Straight Arrow Connector 95246"/>
          <p:cNvCxnSpPr/>
          <p:nvPr/>
        </p:nvCxnSpPr>
        <p:spPr bwMode="auto">
          <a:xfrm>
            <a:off x="2173151" y="3022497"/>
            <a:ext cx="3821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49"/>
          <p:cNvSpPr txBox="1"/>
          <p:nvPr/>
        </p:nvSpPr>
        <p:spPr>
          <a:xfrm>
            <a:off x="4965982" y="3802746"/>
            <a:ext cx="1197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 smtClean="0"/>
              <a:t>Posición final</a:t>
            </a:r>
            <a:endParaRPr lang="es-PE" sz="1200" dirty="0"/>
          </a:p>
        </p:txBody>
      </p:sp>
      <p:sp>
        <p:nvSpPr>
          <p:cNvPr id="95250" name="Freeform 95249"/>
          <p:cNvSpPr/>
          <p:nvPr/>
        </p:nvSpPr>
        <p:spPr>
          <a:xfrm>
            <a:off x="2473568" y="3428802"/>
            <a:ext cx="490537" cy="95250"/>
          </a:xfrm>
          <a:custGeom>
            <a:avLst/>
            <a:gdLst>
              <a:gd name="connsiteX0" fmla="*/ 0 w 490537"/>
              <a:gd name="connsiteY0" fmla="*/ 95250 h 95250"/>
              <a:gd name="connsiteX1" fmla="*/ 61912 w 490537"/>
              <a:gd name="connsiteY1" fmla="*/ 90488 h 95250"/>
              <a:gd name="connsiteX2" fmla="*/ 109537 w 490537"/>
              <a:gd name="connsiteY2" fmla="*/ 52388 h 95250"/>
              <a:gd name="connsiteX3" fmla="*/ 138112 w 490537"/>
              <a:gd name="connsiteY3" fmla="*/ 33338 h 95250"/>
              <a:gd name="connsiteX4" fmla="*/ 166687 w 490537"/>
              <a:gd name="connsiteY4" fmla="*/ 19050 h 95250"/>
              <a:gd name="connsiteX5" fmla="*/ 195262 w 490537"/>
              <a:gd name="connsiteY5" fmla="*/ 0 h 95250"/>
              <a:gd name="connsiteX6" fmla="*/ 361950 w 490537"/>
              <a:gd name="connsiteY6" fmla="*/ 4763 h 95250"/>
              <a:gd name="connsiteX7" fmla="*/ 385762 w 490537"/>
              <a:gd name="connsiteY7" fmla="*/ 23813 h 95250"/>
              <a:gd name="connsiteX8" fmla="*/ 400050 w 490537"/>
              <a:gd name="connsiteY8" fmla="*/ 33338 h 95250"/>
              <a:gd name="connsiteX9" fmla="*/ 428625 w 490537"/>
              <a:gd name="connsiteY9" fmla="*/ 42863 h 95250"/>
              <a:gd name="connsiteX10" fmla="*/ 471487 w 490537"/>
              <a:gd name="connsiteY10" fmla="*/ 66675 h 95250"/>
              <a:gd name="connsiteX11" fmla="*/ 476250 w 490537"/>
              <a:gd name="connsiteY11" fmla="*/ 80963 h 95250"/>
              <a:gd name="connsiteX12" fmla="*/ 490537 w 490537"/>
              <a:gd name="connsiteY12" fmla="*/ 90488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537" h="95250">
                <a:moveTo>
                  <a:pt x="0" y="95250"/>
                </a:moveTo>
                <a:cubicBezTo>
                  <a:pt x="20637" y="93663"/>
                  <a:pt x="41895" y="95755"/>
                  <a:pt x="61912" y="90488"/>
                </a:cubicBezTo>
                <a:cubicBezTo>
                  <a:pt x="83756" y="84740"/>
                  <a:pt x="93534" y="65190"/>
                  <a:pt x="109537" y="52388"/>
                </a:cubicBezTo>
                <a:cubicBezTo>
                  <a:pt x="118476" y="45237"/>
                  <a:pt x="128587" y="39688"/>
                  <a:pt x="138112" y="33338"/>
                </a:cubicBezTo>
                <a:cubicBezTo>
                  <a:pt x="201543" y="-8949"/>
                  <a:pt x="107534" y="51914"/>
                  <a:pt x="166687" y="19050"/>
                </a:cubicBezTo>
                <a:cubicBezTo>
                  <a:pt x="176694" y="13490"/>
                  <a:pt x="195262" y="0"/>
                  <a:pt x="195262" y="0"/>
                </a:cubicBezTo>
                <a:cubicBezTo>
                  <a:pt x="250825" y="1588"/>
                  <a:pt x="306441" y="1841"/>
                  <a:pt x="361950" y="4763"/>
                </a:cubicBezTo>
                <a:cubicBezTo>
                  <a:pt x="381524" y="5793"/>
                  <a:pt x="373616" y="11667"/>
                  <a:pt x="385762" y="23813"/>
                </a:cubicBezTo>
                <a:cubicBezTo>
                  <a:pt x="389809" y="27860"/>
                  <a:pt x="394819" y="31013"/>
                  <a:pt x="400050" y="33338"/>
                </a:cubicBezTo>
                <a:cubicBezTo>
                  <a:pt x="409225" y="37416"/>
                  <a:pt x="420271" y="37294"/>
                  <a:pt x="428625" y="42863"/>
                </a:cubicBezTo>
                <a:cubicBezTo>
                  <a:pt x="461377" y="64698"/>
                  <a:pt x="446340" y="58293"/>
                  <a:pt x="471487" y="66675"/>
                </a:cubicBezTo>
                <a:cubicBezTo>
                  <a:pt x="473075" y="71438"/>
                  <a:pt x="473114" y="77043"/>
                  <a:pt x="476250" y="80963"/>
                </a:cubicBezTo>
                <a:cubicBezTo>
                  <a:pt x="479826" y="85432"/>
                  <a:pt x="490537" y="90488"/>
                  <a:pt x="490537" y="90488"/>
                </a:cubicBez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5251" name="Freeform 95250"/>
          <p:cNvSpPr/>
          <p:nvPr/>
        </p:nvSpPr>
        <p:spPr>
          <a:xfrm>
            <a:off x="3768968" y="3424040"/>
            <a:ext cx="514350" cy="100012"/>
          </a:xfrm>
          <a:custGeom>
            <a:avLst/>
            <a:gdLst>
              <a:gd name="connsiteX0" fmla="*/ 0 w 514350"/>
              <a:gd name="connsiteY0" fmla="*/ 100012 h 100012"/>
              <a:gd name="connsiteX1" fmla="*/ 61912 w 514350"/>
              <a:gd name="connsiteY1" fmla="*/ 95250 h 100012"/>
              <a:gd name="connsiteX2" fmla="*/ 104775 w 514350"/>
              <a:gd name="connsiteY2" fmla="*/ 71437 h 100012"/>
              <a:gd name="connsiteX3" fmla="*/ 119062 w 514350"/>
              <a:gd name="connsiteY3" fmla="*/ 66675 h 100012"/>
              <a:gd name="connsiteX4" fmla="*/ 123825 w 514350"/>
              <a:gd name="connsiteY4" fmla="*/ 42862 h 100012"/>
              <a:gd name="connsiteX5" fmla="*/ 128587 w 514350"/>
              <a:gd name="connsiteY5" fmla="*/ 28575 h 100012"/>
              <a:gd name="connsiteX6" fmla="*/ 190500 w 514350"/>
              <a:gd name="connsiteY6" fmla="*/ 4762 h 100012"/>
              <a:gd name="connsiteX7" fmla="*/ 204787 w 514350"/>
              <a:gd name="connsiteY7" fmla="*/ 0 h 100012"/>
              <a:gd name="connsiteX8" fmla="*/ 238125 w 514350"/>
              <a:gd name="connsiteY8" fmla="*/ 14287 h 100012"/>
              <a:gd name="connsiteX9" fmla="*/ 247650 w 514350"/>
              <a:gd name="connsiteY9" fmla="*/ 28575 h 100012"/>
              <a:gd name="connsiteX10" fmla="*/ 285750 w 514350"/>
              <a:gd name="connsiteY10" fmla="*/ 47625 h 100012"/>
              <a:gd name="connsiteX11" fmla="*/ 319087 w 514350"/>
              <a:gd name="connsiteY11" fmla="*/ 38100 h 100012"/>
              <a:gd name="connsiteX12" fmla="*/ 333375 w 514350"/>
              <a:gd name="connsiteY12" fmla="*/ 28575 h 100012"/>
              <a:gd name="connsiteX13" fmla="*/ 342900 w 514350"/>
              <a:gd name="connsiteY13" fmla="*/ 14287 h 100012"/>
              <a:gd name="connsiteX14" fmla="*/ 371475 w 514350"/>
              <a:gd name="connsiteY14" fmla="*/ 0 h 100012"/>
              <a:gd name="connsiteX15" fmla="*/ 414337 w 514350"/>
              <a:gd name="connsiteY15" fmla="*/ 9525 h 100012"/>
              <a:gd name="connsiteX16" fmla="*/ 438150 w 514350"/>
              <a:gd name="connsiteY16" fmla="*/ 28575 h 100012"/>
              <a:gd name="connsiteX17" fmla="*/ 442912 w 514350"/>
              <a:gd name="connsiteY17" fmla="*/ 52387 h 100012"/>
              <a:gd name="connsiteX18" fmla="*/ 457200 w 514350"/>
              <a:gd name="connsiteY18" fmla="*/ 57150 h 100012"/>
              <a:gd name="connsiteX19" fmla="*/ 485775 w 514350"/>
              <a:gd name="connsiteY19" fmla="*/ 76200 h 100012"/>
              <a:gd name="connsiteX20" fmla="*/ 500062 w 514350"/>
              <a:gd name="connsiteY20" fmla="*/ 85725 h 100012"/>
              <a:gd name="connsiteX21" fmla="*/ 514350 w 514350"/>
              <a:gd name="connsiteY21" fmla="*/ 100012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4350" h="100012">
                <a:moveTo>
                  <a:pt x="0" y="100012"/>
                </a:moveTo>
                <a:cubicBezTo>
                  <a:pt x="20637" y="98425"/>
                  <a:pt x="41374" y="97817"/>
                  <a:pt x="61912" y="95250"/>
                </a:cubicBezTo>
                <a:cubicBezTo>
                  <a:pt x="77387" y="93316"/>
                  <a:pt x="94081" y="78567"/>
                  <a:pt x="104775" y="71437"/>
                </a:cubicBezTo>
                <a:cubicBezTo>
                  <a:pt x="108952" y="68652"/>
                  <a:pt x="114300" y="68262"/>
                  <a:pt x="119062" y="66675"/>
                </a:cubicBezTo>
                <a:cubicBezTo>
                  <a:pt x="120650" y="58737"/>
                  <a:pt x="121862" y="50715"/>
                  <a:pt x="123825" y="42862"/>
                </a:cubicBezTo>
                <a:cubicBezTo>
                  <a:pt x="125043" y="37992"/>
                  <a:pt x="125037" y="32125"/>
                  <a:pt x="128587" y="28575"/>
                </a:cubicBezTo>
                <a:cubicBezTo>
                  <a:pt x="151757" y="5405"/>
                  <a:pt x="160288" y="9078"/>
                  <a:pt x="190500" y="4762"/>
                </a:cubicBezTo>
                <a:cubicBezTo>
                  <a:pt x="195262" y="3175"/>
                  <a:pt x="199767" y="0"/>
                  <a:pt x="204787" y="0"/>
                </a:cubicBezTo>
                <a:cubicBezTo>
                  <a:pt x="220165" y="0"/>
                  <a:pt x="226459" y="6510"/>
                  <a:pt x="238125" y="14287"/>
                </a:cubicBezTo>
                <a:cubicBezTo>
                  <a:pt x="241300" y="19050"/>
                  <a:pt x="243603" y="24527"/>
                  <a:pt x="247650" y="28575"/>
                </a:cubicBezTo>
                <a:cubicBezTo>
                  <a:pt x="257162" y="38087"/>
                  <a:pt x="274380" y="43077"/>
                  <a:pt x="285750" y="47625"/>
                </a:cubicBezTo>
                <a:cubicBezTo>
                  <a:pt x="291849" y="46100"/>
                  <a:pt x="312258" y="41515"/>
                  <a:pt x="319087" y="38100"/>
                </a:cubicBezTo>
                <a:cubicBezTo>
                  <a:pt x="324207" y="35540"/>
                  <a:pt x="328612" y="31750"/>
                  <a:pt x="333375" y="28575"/>
                </a:cubicBezTo>
                <a:cubicBezTo>
                  <a:pt x="336550" y="23812"/>
                  <a:pt x="338853" y="18335"/>
                  <a:pt x="342900" y="14287"/>
                </a:cubicBezTo>
                <a:cubicBezTo>
                  <a:pt x="352133" y="5054"/>
                  <a:pt x="359854" y="3873"/>
                  <a:pt x="371475" y="0"/>
                </a:cubicBezTo>
                <a:cubicBezTo>
                  <a:pt x="371772" y="49"/>
                  <a:pt x="408165" y="4587"/>
                  <a:pt x="414337" y="9525"/>
                </a:cubicBezTo>
                <a:cubicBezTo>
                  <a:pt x="445110" y="34144"/>
                  <a:pt x="402238" y="16603"/>
                  <a:pt x="438150" y="28575"/>
                </a:cubicBezTo>
                <a:cubicBezTo>
                  <a:pt x="439737" y="36512"/>
                  <a:pt x="438422" y="45652"/>
                  <a:pt x="442912" y="52387"/>
                </a:cubicBezTo>
                <a:cubicBezTo>
                  <a:pt x="445697" y="56564"/>
                  <a:pt x="452811" y="54712"/>
                  <a:pt x="457200" y="57150"/>
                </a:cubicBezTo>
                <a:cubicBezTo>
                  <a:pt x="467207" y="62709"/>
                  <a:pt x="476250" y="69850"/>
                  <a:pt x="485775" y="76200"/>
                </a:cubicBezTo>
                <a:cubicBezTo>
                  <a:pt x="490537" y="79375"/>
                  <a:pt x="496015" y="81678"/>
                  <a:pt x="500062" y="85725"/>
                </a:cubicBezTo>
                <a:lnTo>
                  <a:pt x="514350" y="100012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6460" name="Picture 204" descr="http://www.scielo.br/img/revistas/jbcos/v15n3/a03fig01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25207" y="2065882"/>
            <a:ext cx="1571625" cy="170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71" name="Picture 101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6427" y="4253385"/>
            <a:ext cx="2769489" cy="212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Odometría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6531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11"/>
    </mc:Choice>
    <mc:Fallback xmlns="">
      <p:transition spd="slow" advTm="354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5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5241" grpId="0" animBg="1"/>
      <p:bldP spid="95245" grpId="0"/>
      <p:bldP spid="50" grpId="0"/>
      <p:bldP spid="95250" grpId="0" animBg="1"/>
      <p:bldP spid="952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Componentes de un Robot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20087"/>
          </a:xfrm>
        </p:spPr>
        <p:txBody>
          <a:bodyPr/>
          <a:lstStyle/>
          <a:p>
            <a:pPr marL="268288" indent="-268288">
              <a:spcBef>
                <a:spcPts val="1200"/>
              </a:spcBef>
            </a:pPr>
            <a:r>
              <a:rPr lang="es-PE" dirty="0">
                <a:latin typeface="Comic Sans MS" pitchFamily="66" charset="0"/>
              </a:rPr>
              <a:t>¿Qué </a:t>
            </a:r>
            <a:r>
              <a:rPr lang="es-PE" dirty="0" smtClean="0">
                <a:latin typeface="Comic Sans MS" pitchFamily="66" charset="0"/>
              </a:rPr>
              <a:t>sensor puede medir la posición del eje de un motor?</a:t>
            </a:r>
          </a:p>
          <a:p>
            <a:pPr marL="268288" indent="-268288">
              <a:spcBef>
                <a:spcPts val="1200"/>
              </a:spcBef>
            </a:pPr>
            <a:r>
              <a:rPr lang="es-PE" dirty="0" smtClean="0">
                <a:latin typeface="Comic Sans MS" pitchFamily="66" charset="0"/>
              </a:rPr>
              <a:t>¿</a:t>
            </a:r>
            <a:r>
              <a:rPr lang="es-PE" dirty="0">
                <a:latin typeface="Comic Sans MS" pitchFamily="66" charset="0"/>
              </a:rPr>
              <a:t>Qué </a:t>
            </a:r>
            <a:r>
              <a:rPr lang="es-PE" dirty="0" smtClean="0">
                <a:latin typeface="Comic Sans MS" pitchFamily="66" charset="0"/>
              </a:rPr>
              <a:t>sensor puede medir la velocidad de un motor?</a:t>
            </a:r>
          </a:p>
          <a:p>
            <a:pPr marL="268288" indent="-268288">
              <a:spcBef>
                <a:spcPts val="1200"/>
              </a:spcBef>
            </a:pPr>
            <a:r>
              <a:rPr lang="es-PE" dirty="0" smtClean="0">
                <a:latin typeface="Comic Sans MS" pitchFamily="66" charset="0"/>
              </a:rPr>
              <a:t>¿Qué sensor puede medir la orientación de un robot?</a:t>
            </a:r>
          </a:p>
          <a:p>
            <a:pPr marL="268288" indent="-268288">
              <a:spcBef>
                <a:spcPts val="1200"/>
              </a:spcBef>
            </a:pPr>
            <a:r>
              <a:rPr lang="es-PE" dirty="0" smtClean="0">
                <a:latin typeface="Comic Sans MS" pitchFamily="66" charset="0"/>
              </a:rPr>
              <a:t>¿Qué sensor mide la fuerza aplicada a un punto?</a:t>
            </a:r>
          </a:p>
          <a:p>
            <a:pPr marL="268288" indent="-268288">
              <a:spcBef>
                <a:spcPts val="1200"/>
              </a:spcBef>
            </a:pPr>
            <a:r>
              <a:rPr lang="es-PE" dirty="0" smtClean="0">
                <a:latin typeface="Comic Sans MS" pitchFamily="66" charset="0"/>
              </a:rPr>
              <a:t>Mencione algunas formas de transmisión de movimiento</a:t>
            </a:r>
            <a:endParaRPr lang="es-PE" dirty="0">
              <a:latin typeface="Comic Sans MS" pitchFamily="66" charset="0"/>
            </a:endParaRPr>
          </a:p>
        </p:txBody>
      </p:sp>
      <p:sp>
        <p:nvSpPr>
          <p:cNvPr id="21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  <a:ea typeface="Palatino"/>
                <a:cs typeface="Palatino"/>
                <a:sym typeface="Palatino"/>
              </a:rPr>
              <a:t>Preguntas</a:t>
            </a:r>
            <a:endParaRPr lang="es-PE" sz="20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08286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Sensores Propioceptivos: </a:t>
            </a:r>
            <a:r>
              <a:rPr lang="es-PE" dirty="0"/>
              <a:t>Posición</a:t>
            </a:r>
            <a:endParaRPr lang="es-PE" dirty="0"/>
          </a:p>
        </p:txBody>
      </p:sp>
      <p:grpSp>
        <p:nvGrpSpPr>
          <p:cNvPr id="5" name="Group 4"/>
          <p:cNvGrpSpPr/>
          <p:nvPr/>
        </p:nvGrpSpPr>
        <p:grpSpPr>
          <a:xfrm>
            <a:off x="604837" y="1558759"/>
            <a:ext cx="7934325" cy="4695825"/>
            <a:chOff x="604837" y="1558759"/>
            <a:chExt cx="7934325" cy="4695825"/>
          </a:xfrm>
        </p:grpSpPr>
        <p:pic>
          <p:nvPicPr>
            <p:cNvPr id="1075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37" y="1558759"/>
              <a:ext cx="7934325" cy="4695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864446" y="1761987"/>
              <a:ext cx="1994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200" dirty="0" smtClean="0">
                  <a:solidFill>
                    <a:schemeClr val="bg1"/>
                  </a:solidFill>
                </a:rPr>
                <a:t>Cada satélite emite su posición y tiempo</a:t>
              </a:r>
              <a:endParaRPr lang="es-PE" sz="12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27126" y="5026959"/>
              <a:ext cx="28473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200" dirty="0" smtClean="0">
                  <a:solidFill>
                    <a:schemeClr val="bg1"/>
                  </a:solidFill>
                </a:rPr>
                <a:t>Receptor GPS: </a:t>
              </a:r>
            </a:p>
            <a:p>
              <a:pPr marL="177800" indent="-88900"/>
              <a:r>
                <a:rPr lang="es-PE" sz="1200" dirty="0" smtClean="0"/>
                <a:t>- Recibe la señal </a:t>
              </a:r>
            </a:p>
            <a:p>
              <a:pPr marL="177800" indent="-88900"/>
              <a:r>
                <a:rPr lang="es-PE" sz="1200" dirty="0" smtClean="0"/>
                <a:t>- Estima distancia al satélite (tiempo de llegada)</a:t>
              </a:r>
            </a:p>
            <a:p>
              <a:pPr marL="177800" indent="-88900"/>
              <a:r>
                <a:rPr lang="es-PE" sz="1200" dirty="0" smtClean="0"/>
                <a:t>- Geometría para determinar su posición exacta (3D)</a:t>
              </a:r>
              <a:endParaRPr lang="es-PE" sz="12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58610" y="1854319"/>
              <a:ext cx="25977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200" dirty="0" smtClean="0">
                  <a:solidFill>
                    <a:schemeClr val="bg1"/>
                  </a:solidFill>
                </a:rPr>
                <a:t>Velocidad de la señal: </a:t>
              </a:r>
              <a:r>
                <a:rPr lang="en-US" sz="1200" dirty="0" smtClean="0">
                  <a:solidFill>
                    <a:schemeClr val="bg1"/>
                  </a:solidFill>
                </a:rPr>
                <a:t>~</a:t>
              </a:r>
              <a:r>
                <a:rPr lang="es-PE" sz="1200" dirty="0" smtClean="0">
                  <a:solidFill>
                    <a:schemeClr val="bg1"/>
                  </a:solidFill>
                </a:rPr>
                <a:t>300 000 km/h</a:t>
              </a:r>
              <a:endParaRPr lang="es-PE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Sistema de Posicionamiento Global (GPS)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47837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1"/>
    </mc:Choice>
    <mc:Fallback xmlns="">
      <p:transition spd="slow" advTm="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nuvation.wpengine.netdna-cdn.com/wp-content/uploads/2013/11/GPS_satellite_constellat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41" y="1771989"/>
            <a:ext cx="2881147" cy="288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Sensores Propioceptivos: </a:t>
            </a:r>
            <a:r>
              <a:rPr lang="es-PE" dirty="0"/>
              <a:t>Posición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49" y="1628800"/>
            <a:ext cx="5682744" cy="2169995"/>
          </a:xfrm>
        </p:spPr>
        <p:txBody>
          <a:bodyPr>
            <a:normAutofit/>
          </a:bodyPr>
          <a:lstStyle/>
          <a:p>
            <a:r>
              <a:rPr lang="es-PE" dirty="0" smtClean="0"/>
              <a:t>Algunas características</a:t>
            </a:r>
          </a:p>
          <a:p>
            <a:pPr marL="442913" lvl="1" indent="-185738">
              <a:spcBef>
                <a:spcPts val="600"/>
              </a:spcBef>
            </a:pPr>
            <a:r>
              <a:rPr lang="es-PE" dirty="0"/>
              <a:t>24+ satélites orbitando la tierra cada 12 horas a 20 190 km. </a:t>
            </a:r>
          </a:p>
          <a:p>
            <a:pPr marL="442913" lvl="1" indent="-185738">
              <a:spcBef>
                <a:spcPts val="600"/>
              </a:spcBef>
            </a:pPr>
            <a:r>
              <a:rPr lang="es-PE" dirty="0"/>
              <a:t>Al menos 4 satélites cubren cada zona</a:t>
            </a:r>
          </a:p>
          <a:p>
            <a:pPr marL="442913" lvl="1" indent="-185738">
              <a:spcBef>
                <a:spcPts val="600"/>
              </a:spcBef>
            </a:pPr>
            <a:r>
              <a:rPr lang="es-PE" dirty="0"/>
              <a:t>La localización se determina mediante el tiempo de vuelo</a:t>
            </a:r>
          </a:p>
        </p:txBody>
      </p:sp>
      <p:sp>
        <p:nvSpPr>
          <p:cNvPr id="5" name="Rectangle 4"/>
          <p:cNvSpPr/>
          <p:nvPr/>
        </p:nvSpPr>
        <p:spPr>
          <a:xfrm>
            <a:off x="388957" y="4390249"/>
            <a:ext cx="841531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012" indent="-19601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PE" sz="2000" dirty="0">
                <a:latin typeface="Gill Sans"/>
              </a:rPr>
              <a:t>Retos técnicos:</a:t>
            </a:r>
          </a:p>
          <a:p>
            <a:pPr marL="442913" lvl="1" indent="-185738">
              <a:spcBef>
                <a:spcPts val="600"/>
              </a:spcBef>
              <a:buFontTx/>
              <a:buChar char="-"/>
            </a:pPr>
            <a:r>
              <a:rPr lang="es-PE" u="sng" dirty="0" smtClean="0">
                <a:latin typeface="Gill Sans"/>
              </a:rPr>
              <a:t>Sincronización</a:t>
            </a:r>
            <a:r>
              <a:rPr lang="es-PE" dirty="0" smtClean="0">
                <a:latin typeface="Gill Sans"/>
              </a:rPr>
              <a:t> </a:t>
            </a:r>
            <a:r>
              <a:rPr lang="es-PE" dirty="0">
                <a:latin typeface="Gill Sans"/>
              </a:rPr>
              <a:t>de tiempo entre cada satélite y el receptor </a:t>
            </a:r>
            <a:r>
              <a:rPr lang="es-PE" dirty="0" smtClean="0">
                <a:latin typeface="Gill Sans"/>
              </a:rPr>
              <a:t>GPS.</a:t>
            </a:r>
          </a:p>
          <a:p>
            <a:pPr marL="442913" lvl="1" indent="-185738">
              <a:spcBef>
                <a:spcPts val="600"/>
              </a:spcBef>
              <a:buFontTx/>
              <a:buChar char="-"/>
            </a:pPr>
            <a:r>
              <a:rPr lang="es-PE" dirty="0" smtClean="0">
                <a:latin typeface="Gill Sans"/>
              </a:rPr>
              <a:t>Medida </a:t>
            </a:r>
            <a:r>
              <a:rPr lang="es-PE" dirty="0">
                <a:latin typeface="Gill Sans"/>
              </a:rPr>
              <a:t>precisa del </a:t>
            </a:r>
            <a:r>
              <a:rPr lang="es-PE" u="sng" dirty="0">
                <a:latin typeface="Gill Sans"/>
              </a:rPr>
              <a:t>tiempo de vuelo </a:t>
            </a:r>
            <a:r>
              <a:rPr lang="es-PE" dirty="0">
                <a:latin typeface="Gill Sans"/>
              </a:rPr>
              <a:t>(0.3m por </a:t>
            </a:r>
            <a:r>
              <a:rPr lang="es-PE" dirty="0" err="1">
                <a:latin typeface="Gill Sans"/>
              </a:rPr>
              <a:t>ns</a:t>
            </a:r>
            <a:r>
              <a:rPr lang="es-PE" dirty="0" smtClean="0">
                <a:latin typeface="Gill Sans"/>
              </a:rPr>
              <a:t>)</a:t>
            </a:r>
          </a:p>
          <a:p>
            <a:pPr marL="442913" lvl="1" indent="-185738">
              <a:spcBef>
                <a:spcPts val="600"/>
              </a:spcBef>
              <a:buFontTx/>
              <a:buChar char="-"/>
            </a:pPr>
            <a:r>
              <a:rPr lang="es-PE" u="sng" dirty="0" smtClean="0">
                <a:latin typeface="Gill Sans"/>
              </a:rPr>
              <a:t>Interferencia</a:t>
            </a:r>
            <a:r>
              <a:rPr lang="es-PE" dirty="0" smtClean="0">
                <a:latin typeface="Gill Sans"/>
              </a:rPr>
              <a:t> </a:t>
            </a:r>
            <a:r>
              <a:rPr lang="es-PE" dirty="0">
                <a:latin typeface="Gill Sans"/>
              </a:rPr>
              <a:t>con otras </a:t>
            </a:r>
            <a:r>
              <a:rPr lang="es-PE" dirty="0" smtClean="0">
                <a:latin typeface="Gill Sans"/>
              </a:rPr>
              <a:t>señales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 smtClean="0">
              <a:latin typeface="Gill Sans"/>
            </a:endParaRPr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Sistema de Posicionamiento Global (GPS)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3355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Sensores Propioceptivos: </a:t>
            </a:r>
            <a:r>
              <a:rPr lang="es-PE" dirty="0"/>
              <a:t>Posición</a:t>
            </a:r>
            <a:endParaRPr lang="es-PE" dirty="0"/>
          </a:p>
        </p:txBody>
      </p:sp>
      <p:pic>
        <p:nvPicPr>
          <p:cNvPr id="108546" name="Picture 2" descr="http://www.scielo.br/img/revistas/jbcos/v15n3/a03fig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925" y="3325889"/>
            <a:ext cx="2893325" cy="263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1628800"/>
            <a:ext cx="4378122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6012" indent="-19601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PE" sz="2000" dirty="0">
                <a:latin typeface="Gill Sans"/>
              </a:rPr>
              <a:t>Problema</a:t>
            </a:r>
            <a:r>
              <a:rPr lang="en-US" sz="2000" dirty="0">
                <a:latin typeface="Gill Sans"/>
              </a:rPr>
              <a:t>: </a:t>
            </a:r>
          </a:p>
          <a:p>
            <a:pPr marL="533400" lvl="1" indent="-271463">
              <a:spcBef>
                <a:spcPts val="600"/>
              </a:spcBef>
              <a:buFontTx/>
              <a:buChar char="-"/>
            </a:pPr>
            <a:r>
              <a:rPr lang="en-US" dirty="0" smtClean="0">
                <a:latin typeface="Gill Sans"/>
              </a:rPr>
              <a:t>P</a:t>
            </a:r>
            <a:r>
              <a:rPr lang="es-PE" dirty="0" smtClean="0">
                <a:latin typeface="Gill Sans"/>
              </a:rPr>
              <a:t>recisión (</a:t>
            </a:r>
            <a:r>
              <a:rPr lang="en-US" dirty="0" smtClean="0">
                <a:latin typeface="Gill Sans"/>
              </a:rPr>
              <a:t>~3m)</a:t>
            </a:r>
          </a:p>
          <a:p>
            <a:pPr marL="533400" lvl="1" indent="-271463">
              <a:spcBef>
                <a:spcPts val="600"/>
              </a:spcBef>
              <a:buFontTx/>
              <a:buChar char="-"/>
            </a:pPr>
            <a:r>
              <a:rPr lang="en-US" dirty="0" smtClean="0">
                <a:latin typeface="Gill Sans"/>
              </a:rPr>
              <a:t>No </a:t>
            </a:r>
            <a:r>
              <a:rPr lang="es-PE" dirty="0" smtClean="0">
                <a:latin typeface="Gill Sans"/>
              </a:rPr>
              <a:t>pueden ser usados en interiores</a:t>
            </a:r>
          </a:p>
          <a:p>
            <a:pPr marL="533400" indent="-271463">
              <a:spcBef>
                <a:spcPts val="600"/>
              </a:spcBef>
              <a:buFont typeface="Arial" pitchFamily="34" charset="0"/>
              <a:buChar char="•"/>
            </a:pPr>
            <a:endParaRPr lang="es-PE" dirty="0">
              <a:latin typeface="Gill Sans"/>
            </a:endParaRPr>
          </a:p>
        </p:txBody>
      </p:sp>
      <p:pic>
        <p:nvPicPr>
          <p:cNvPr id="108548" name="Picture 4" descr="http://www.robotshop.com/media/catalog/product/cache/1/image/800x800/9df78eab33525d08d6e5fb8d27136e95/a/d/adafruit-66-channel-mtk3339-gps-breakout-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48201"/>
            <a:ext cx="2393373" cy="239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Sistema de Posicionamiento Global (GPS)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25126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Sensores Propioceptivos: </a:t>
            </a:r>
            <a:r>
              <a:rPr lang="es-PE" dirty="0"/>
              <a:t>Posición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49" y="1619279"/>
            <a:ext cx="4617308" cy="4618033"/>
          </a:xfrm>
        </p:spPr>
        <p:txBody>
          <a:bodyPr/>
          <a:lstStyle/>
          <a:p>
            <a:r>
              <a:rPr lang="es-PE" dirty="0" smtClean="0"/>
              <a:t>Son guías 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(objetos)</a:t>
            </a:r>
            <a:r>
              <a:rPr lang="es-PE" dirty="0" smtClean="0"/>
              <a:t> con una posición conocida</a:t>
            </a:r>
          </a:p>
          <a:p>
            <a:pPr lvl="1"/>
            <a:r>
              <a:rPr lang="es-PE" dirty="0" smtClean="0"/>
              <a:t>Los humanos los </a:t>
            </a:r>
            <a:r>
              <a:rPr lang="es-PE" dirty="0" smtClean="0"/>
              <a:t>usan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(al estar en un lugar nuevo)</a:t>
            </a:r>
            <a:endParaRPr lang="es-P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es-PE" sz="2000" dirty="0" smtClean="0"/>
          </a:p>
          <a:p>
            <a:r>
              <a:rPr lang="es-PE" dirty="0" smtClean="0"/>
              <a:t>Desventajas en interiores:</a:t>
            </a:r>
          </a:p>
          <a:p>
            <a:pPr lvl="1">
              <a:spcBef>
                <a:spcPts val="600"/>
              </a:spcBef>
            </a:pPr>
            <a:r>
              <a:rPr lang="es-PE" dirty="0"/>
              <a:t>Requieren cambios en el ambiente (caro)</a:t>
            </a:r>
          </a:p>
          <a:p>
            <a:pPr lvl="1">
              <a:spcBef>
                <a:spcPts val="600"/>
              </a:spcBef>
            </a:pPr>
            <a:r>
              <a:rPr lang="es-PE" dirty="0"/>
              <a:t>Limitan la flexibilidad y adaptabilidad a ambientes cambiantes.</a:t>
            </a:r>
            <a:endParaRPr lang="es-PE" dirty="0"/>
          </a:p>
        </p:txBody>
      </p:sp>
      <p:pic>
        <p:nvPicPr>
          <p:cNvPr id="5" name="Picture 8" descr="F:\Cours AMR\BookV9\BilderCh5\BeaconTriLase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25" y="2283364"/>
            <a:ext cx="3950279" cy="28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Guías (balizas) en el suelo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67105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Sensores </a:t>
            </a:r>
            <a:r>
              <a:rPr lang="es-PE" sz="2600" dirty="0"/>
              <a:t>Propioceptivos: </a:t>
            </a:r>
            <a:r>
              <a:rPr lang="es-PE" dirty="0" smtClean="0"/>
              <a:t>Velocidad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33768"/>
            <a:ext cx="8229600" cy="5307600"/>
          </a:xfrm>
        </p:spPr>
        <p:txBody>
          <a:bodyPr>
            <a:normAutofit/>
          </a:bodyPr>
          <a:lstStyle/>
          <a:p>
            <a:r>
              <a:rPr lang="es-PE" sz="2000" dirty="0" smtClean="0">
                <a:solidFill>
                  <a:srgbClr val="00B050"/>
                </a:solidFill>
              </a:rPr>
              <a:t>Filtros causales</a:t>
            </a:r>
            <a:r>
              <a:rPr lang="es-P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(online)</a:t>
            </a:r>
            <a:endParaRPr lang="es-PE" sz="2000" dirty="0" smtClean="0"/>
          </a:p>
          <a:p>
            <a:pPr lvl="1"/>
            <a:r>
              <a:rPr lang="es-PE" sz="1800" dirty="0" smtClean="0"/>
              <a:t>Diferenciación hacia atrás (</a:t>
            </a:r>
            <a:r>
              <a:rPr lang="es-PE" sz="1600" i="1" dirty="0" smtClean="0"/>
              <a:t>BDF</a:t>
            </a:r>
            <a:r>
              <a:rPr lang="es-PE" sz="1600" dirty="0" smtClean="0">
                <a:solidFill>
                  <a:schemeClr val="bg1">
                    <a:lumMod val="50000"/>
                  </a:schemeClr>
                </a:solidFill>
              </a:rPr>
              <a:t>: back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differentiation</a:t>
            </a:r>
            <a:r>
              <a:rPr lang="es-PE" sz="1600" dirty="0" smtClean="0">
                <a:solidFill>
                  <a:schemeClr val="bg1">
                    <a:lumMod val="50000"/>
                  </a:schemeClr>
                </a:solidFill>
              </a:rPr>
              <a:t> formula</a:t>
            </a:r>
            <a:r>
              <a:rPr lang="es-PE" sz="1800" dirty="0" smtClean="0"/>
              <a:t>)</a:t>
            </a:r>
          </a:p>
          <a:p>
            <a:pPr marL="457200" lvl="1" indent="0">
              <a:buNone/>
            </a:pPr>
            <a:endParaRPr lang="es-PE" sz="2000" dirty="0"/>
          </a:p>
          <a:p>
            <a:pPr marL="457200" lvl="1" indent="0">
              <a:buNone/>
            </a:pPr>
            <a:endParaRPr lang="es-PE" sz="2000" dirty="0" smtClean="0"/>
          </a:p>
          <a:p>
            <a:pPr marL="457200" lvl="1" indent="0">
              <a:buNone/>
            </a:pPr>
            <a:endParaRPr lang="es-PE" dirty="0" smtClean="0"/>
          </a:p>
          <a:p>
            <a:r>
              <a:rPr lang="es-PE" sz="2000" dirty="0" smtClean="0">
                <a:solidFill>
                  <a:srgbClr val="00B050"/>
                </a:solidFill>
              </a:rPr>
              <a:t>Filtros no causales </a:t>
            </a:r>
            <a:r>
              <a:rPr lang="es-P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(con retardo)</a:t>
            </a:r>
            <a:endParaRPr lang="es-PE" dirty="0"/>
          </a:p>
          <a:p>
            <a:pPr lvl="1"/>
            <a:r>
              <a:rPr lang="es-PE" sz="1800" dirty="0" smtClean="0"/>
              <a:t>Ejemplo</a:t>
            </a:r>
            <a:r>
              <a:rPr lang="es-PE" sz="1600" dirty="0" smtClean="0"/>
              <a:t>: </a:t>
            </a:r>
            <a:r>
              <a:rPr lang="es-PE" dirty="0" smtClean="0"/>
              <a:t>Método de </a:t>
            </a:r>
            <a:r>
              <a:rPr lang="es-PE" dirty="0" err="1" smtClean="0"/>
              <a:t>Savitzky-Golay</a:t>
            </a:r>
            <a:endParaRPr lang="es-PE" dirty="0" smtClean="0"/>
          </a:p>
          <a:p>
            <a:pPr marL="723900" lvl="2" indent="-192088"/>
            <a:r>
              <a:rPr lang="es-PE" dirty="0" smtClean="0"/>
              <a:t>Ajustar un polinomio a cada punto y su vecindad</a:t>
            </a:r>
          </a:p>
          <a:p>
            <a:pPr lvl="1"/>
            <a:endParaRPr lang="es-PE" sz="1600" dirty="0"/>
          </a:p>
          <a:p>
            <a:pPr lvl="1"/>
            <a:endParaRPr lang="es-PE" sz="1600" dirty="0" smtClean="0"/>
          </a:p>
          <a:p>
            <a:pPr lvl="1"/>
            <a:endParaRPr lang="es-PE" sz="1600" dirty="0"/>
          </a:p>
          <a:p>
            <a:pPr lvl="1"/>
            <a:endParaRPr lang="es-PE" sz="1600" dirty="0" smtClean="0"/>
          </a:p>
          <a:p>
            <a:pPr lvl="1"/>
            <a:endParaRPr lang="es-PE" sz="1600" dirty="0"/>
          </a:p>
          <a:p>
            <a:pPr lvl="1"/>
            <a:endParaRPr lang="es-PE" sz="1600" dirty="0" smtClean="0"/>
          </a:p>
          <a:p>
            <a:pPr lvl="1"/>
            <a:endParaRPr lang="es-PE" dirty="0" smtClean="0"/>
          </a:p>
          <a:p>
            <a:pPr marL="723900" lvl="2" indent="-192088"/>
            <a:r>
              <a:rPr lang="es-PE" dirty="0" smtClean="0"/>
              <a:t>Velocidad = derivada </a:t>
            </a:r>
            <a:r>
              <a:rPr lang="es-PE" dirty="0"/>
              <a:t>analítica del polinomio en el punto calculado</a:t>
            </a:r>
          </a:p>
          <a:p>
            <a:endParaRPr lang="es-PE" sz="2000" dirty="0" smtClean="0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952612"/>
              </p:ext>
            </p:extLst>
          </p:nvPr>
        </p:nvGraphicFramePr>
        <p:xfrm>
          <a:off x="2137529" y="2568917"/>
          <a:ext cx="1444961" cy="526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376" name="Equation" r:id="rId3" imgW="1079280" imgH="393480" progId="Equation.DSMT4">
                  <p:embed/>
                </p:oleObj>
              </mc:Choice>
              <mc:Fallback>
                <p:oleObj name="Equation" r:id="rId3" imgW="1079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7529" y="2568917"/>
                        <a:ext cx="1444961" cy="526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440354"/>
              </p:ext>
            </p:extLst>
          </p:nvPr>
        </p:nvGraphicFramePr>
        <p:xfrm>
          <a:off x="4776188" y="2543418"/>
          <a:ext cx="3790896" cy="577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377" name="Equation" r:id="rId5" imgW="2831760" imgH="431640" progId="Equation.DSMT4">
                  <p:embed/>
                </p:oleObj>
              </mc:Choice>
              <mc:Fallback>
                <p:oleObj name="Equation" r:id="rId5" imgW="28317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188" y="2543418"/>
                        <a:ext cx="3790896" cy="577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8 Rectángulo"/>
          <p:cNvSpPr/>
          <p:nvPr/>
        </p:nvSpPr>
        <p:spPr>
          <a:xfrm>
            <a:off x="1763688" y="2204864"/>
            <a:ext cx="22252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dirty="0">
                <a:solidFill>
                  <a:srgbClr val="7030A0"/>
                </a:solidFill>
                <a:latin typeface="Gill Sans"/>
              </a:rPr>
              <a:t>BDF de 1 </a:t>
            </a:r>
            <a:r>
              <a:rPr lang="es-PE" sz="1600" dirty="0" smtClean="0">
                <a:solidFill>
                  <a:srgbClr val="7030A0"/>
                </a:solidFill>
                <a:latin typeface="Gill Sans"/>
              </a:rPr>
              <a:t>paso (Euler)</a:t>
            </a:r>
            <a:endParaRPr lang="es-PE" sz="1600" dirty="0">
              <a:solidFill>
                <a:srgbClr val="7030A0"/>
              </a:solidFill>
              <a:latin typeface="Gill San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869708" y="2204864"/>
            <a:ext cx="1654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dirty="0">
                <a:solidFill>
                  <a:srgbClr val="7030A0"/>
                </a:solidFill>
                <a:latin typeface="Gill Sans"/>
              </a:rPr>
              <a:t>BDF de 4 pasos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952" y="4293096"/>
            <a:ext cx="3353192" cy="189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012160" y="5066020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/>
              <a:t>●  muestras</a:t>
            </a:r>
          </a:p>
          <a:p>
            <a:r>
              <a:rPr lang="es-PE" sz="1400" dirty="0" smtClean="0"/>
              <a:t>○  valor estimado</a:t>
            </a:r>
            <a:endParaRPr lang="es-PE" sz="1400" dirty="0"/>
          </a:p>
        </p:txBody>
      </p:sp>
      <p:sp>
        <p:nvSpPr>
          <p:cNvPr id="12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Velocidad a partir de la Posición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1309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Sensores </a:t>
            </a:r>
            <a:r>
              <a:rPr lang="es-PE" sz="2600" dirty="0"/>
              <a:t>Propioceptivos: </a:t>
            </a:r>
            <a:r>
              <a:rPr lang="es-PE" dirty="0" smtClean="0"/>
              <a:t>Velocidad</a:t>
            </a:r>
            <a:endParaRPr lang="es-P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33768"/>
                <a:ext cx="8229600" cy="5222156"/>
              </a:xfrm>
            </p:spPr>
            <p:txBody>
              <a:bodyPr/>
              <a:lstStyle/>
              <a:p>
                <a:r>
                  <a:rPr lang="es-PE" dirty="0" smtClean="0">
                    <a:solidFill>
                      <a:srgbClr val="00B050"/>
                    </a:solidFill>
                  </a:rPr>
                  <a:t>Filtro de </a:t>
                </a:r>
                <a:r>
                  <a:rPr lang="es-PE" dirty="0" err="1">
                    <a:solidFill>
                      <a:srgbClr val="00B050"/>
                    </a:solidFill>
                  </a:rPr>
                  <a:t>Kalman</a:t>
                </a:r>
                <a:endParaRPr lang="es-PE" dirty="0">
                  <a:solidFill>
                    <a:srgbClr val="00B050"/>
                  </a:solidFill>
                </a:endParaRPr>
              </a:p>
              <a:p>
                <a:pPr lvl="1">
                  <a:spcBef>
                    <a:spcPts val="1200"/>
                  </a:spcBef>
                </a:pPr>
                <a:r>
                  <a:rPr lang="es-PE" dirty="0" smtClean="0"/>
                  <a:t>Modelo del sistema</a:t>
                </a:r>
              </a:p>
              <a:p>
                <a:pPr marL="722313" lvl="2" indent="-223838">
                  <a:spcBef>
                    <a:spcPts val="600"/>
                  </a:spcBef>
                </a:pPr>
                <a:r>
                  <a:rPr lang="es-PE" sz="1700" dirty="0" smtClean="0"/>
                  <a:t>Posición:</a:t>
                </a:r>
              </a:p>
              <a:p>
                <a:pPr marL="722313" lvl="2" indent="-223838">
                  <a:spcBef>
                    <a:spcPts val="600"/>
                  </a:spcBef>
                </a:pPr>
                <a:r>
                  <a:rPr lang="es-PE" sz="1700" dirty="0" smtClean="0"/>
                  <a:t>Velocidad:</a:t>
                </a:r>
              </a:p>
              <a:p>
                <a:pPr marL="722313" lvl="2" indent="-223838">
                  <a:spcBef>
                    <a:spcPts val="600"/>
                  </a:spcBef>
                </a:pPr>
                <a:r>
                  <a:rPr lang="es-PE" sz="1700" dirty="0" smtClean="0"/>
                  <a:t>Medición (con </a:t>
                </a:r>
                <a:r>
                  <a:rPr lang="es-PE" sz="1700" dirty="0" err="1" smtClean="0"/>
                  <a:t>encoders</a:t>
                </a:r>
                <a:r>
                  <a:rPr lang="es-PE" sz="1700" dirty="0" smtClean="0"/>
                  <a:t>):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s-PE" dirty="0" smtClean="0"/>
                  <a:t>Modelo </a:t>
                </a:r>
                <a:r>
                  <a:rPr lang="es-PE" dirty="0"/>
                  <a:t>en variables de </a:t>
                </a:r>
                <a:r>
                  <a:rPr lang="es-PE" dirty="0" smtClean="0"/>
                  <a:t>estado</a:t>
                </a:r>
                <a:endParaRPr lang="es-PE" dirty="0"/>
              </a:p>
              <a:p>
                <a:pPr lvl="1"/>
                <a:endParaRPr lang="es-PE" dirty="0"/>
              </a:p>
              <a:p>
                <a:pPr lvl="1"/>
                <a:endParaRPr lang="es-PE" dirty="0" smtClean="0"/>
              </a:p>
              <a:p>
                <a:pPr lvl="1"/>
                <a:endParaRPr lang="es-PE" dirty="0"/>
              </a:p>
              <a:p>
                <a:pPr lvl="1"/>
                <a:endParaRPr lang="es-PE" dirty="0" smtClean="0"/>
              </a:p>
              <a:p>
                <a:pPr lvl="1"/>
                <a:endParaRPr lang="es-PE" sz="2400" dirty="0" smtClean="0"/>
              </a:p>
              <a:p>
                <a:pPr lvl="1"/>
                <a:r>
                  <a:rPr lang="es-PE" dirty="0" smtClean="0"/>
                  <a:t>Estimación del nuevo estado 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s-PE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s-PE" b="1" i="1" smtClean="0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s-PE" dirty="0" smtClean="0"/>
                  <a:t>):</a:t>
                </a:r>
              </a:p>
              <a:p>
                <a:endParaRPr lang="es-PE" sz="1800" dirty="0"/>
              </a:p>
              <a:p>
                <a:endParaRPr lang="es-PE" sz="1800" dirty="0"/>
              </a:p>
              <a:p>
                <a:endParaRPr lang="es-PE" sz="1800" dirty="0" smtClean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33768"/>
                <a:ext cx="8229600" cy="5222156"/>
              </a:xfrm>
              <a:blipFill rotWithShape="1">
                <a:blip r:embed="rId3"/>
                <a:stretch>
                  <a:fillRect l="-667" t="-46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9 Rectángulo"/>
          <p:cNvSpPr/>
          <p:nvPr/>
        </p:nvSpPr>
        <p:spPr>
          <a:xfrm>
            <a:off x="3082945" y="6315771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 smtClean="0"/>
              <a:t>Predicción</a:t>
            </a:r>
            <a:endParaRPr lang="es-PE" sz="1200" dirty="0"/>
          </a:p>
        </p:txBody>
      </p:sp>
      <p:graphicFrame>
        <p:nvGraphicFramePr>
          <p:cNvPr id="12" name="1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812478"/>
              </p:ext>
            </p:extLst>
          </p:nvPr>
        </p:nvGraphicFramePr>
        <p:xfrm>
          <a:off x="951909" y="4129786"/>
          <a:ext cx="955795" cy="7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15" name="Equation" r:id="rId4" imgW="622080" imgH="482400" progId="Equation.DSMT4">
                  <p:embed/>
                </p:oleObj>
              </mc:Choice>
              <mc:Fallback>
                <p:oleObj name="Equation" r:id="rId4" imgW="6220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1909" y="4129786"/>
                        <a:ext cx="955795" cy="7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1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440633"/>
              </p:ext>
            </p:extLst>
          </p:nvPr>
        </p:nvGraphicFramePr>
        <p:xfrm>
          <a:off x="3013878" y="3839105"/>
          <a:ext cx="2092325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16" name="Equation" r:id="rId6" imgW="1371600" imgH="457200" progId="Equation.DSMT4">
                  <p:embed/>
                </p:oleObj>
              </mc:Choice>
              <mc:Fallback>
                <p:oleObj name="Equation" r:id="rId6" imgW="13716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3878" y="3839105"/>
                        <a:ext cx="2092325" cy="69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1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526908"/>
              </p:ext>
            </p:extLst>
          </p:nvPr>
        </p:nvGraphicFramePr>
        <p:xfrm>
          <a:off x="2278062" y="2234997"/>
          <a:ext cx="229393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17" name="Equation" r:id="rId8" imgW="1384200" imgH="241200" progId="Equation.DSMT4">
                  <p:embed/>
                </p:oleObj>
              </mc:Choice>
              <mc:Fallback>
                <p:oleObj name="Equation" r:id="rId8" imgW="13842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062" y="2234997"/>
                        <a:ext cx="2293938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2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132834"/>
              </p:ext>
            </p:extLst>
          </p:nvPr>
        </p:nvGraphicFramePr>
        <p:xfrm>
          <a:off x="2361704" y="2559179"/>
          <a:ext cx="1346200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18" name="Equation" r:id="rId10" imgW="812520" imgH="228600" progId="Equation.DSMT4">
                  <p:embed/>
                </p:oleObj>
              </mc:Choice>
              <mc:Fallback>
                <p:oleObj name="Equation" r:id="rId10" imgW="8125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1704" y="2559179"/>
                        <a:ext cx="1346200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2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829967"/>
              </p:ext>
            </p:extLst>
          </p:nvPr>
        </p:nvGraphicFramePr>
        <p:xfrm>
          <a:off x="3082925" y="4697413"/>
          <a:ext cx="16462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19" name="Equation" r:id="rId12" imgW="1079280" imgH="253800" progId="Equation.DSMT4">
                  <p:embed/>
                </p:oleObj>
              </mc:Choice>
              <mc:Fallback>
                <p:oleObj name="Equation" r:id="rId12" imgW="1079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2925" y="4697413"/>
                        <a:ext cx="1646238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23 Conector recto de flecha"/>
          <p:cNvCxnSpPr/>
          <p:nvPr/>
        </p:nvCxnSpPr>
        <p:spPr bwMode="auto">
          <a:xfrm>
            <a:off x="5679785" y="4201372"/>
            <a:ext cx="457747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 bwMode="auto">
          <a:xfrm>
            <a:off x="5678113" y="4936276"/>
            <a:ext cx="457747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27" name="2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539795"/>
              </p:ext>
            </p:extLst>
          </p:nvPr>
        </p:nvGraphicFramePr>
        <p:xfrm>
          <a:off x="6411406" y="4041035"/>
          <a:ext cx="13747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20" name="Equation" r:id="rId14" imgW="901440" imgH="228600" progId="Equation.DSMT4">
                  <p:embed/>
                </p:oleObj>
              </mc:Choice>
              <mc:Fallback>
                <p:oleObj name="Equation" r:id="rId14" imgW="901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1406" y="4041035"/>
                        <a:ext cx="137477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2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683711"/>
              </p:ext>
            </p:extLst>
          </p:nvPr>
        </p:nvGraphicFramePr>
        <p:xfrm>
          <a:off x="6456363" y="4716463"/>
          <a:ext cx="12001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21" name="Equation" r:id="rId16" imgW="787320" imgH="228600" progId="Equation.DSMT4">
                  <p:embed/>
                </p:oleObj>
              </mc:Choice>
              <mc:Fallback>
                <p:oleObj name="Equation" r:id="rId16" imgW="787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363" y="4716463"/>
                        <a:ext cx="1200150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2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230764"/>
              </p:ext>
            </p:extLst>
          </p:nvPr>
        </p:nvGraphicFramePr>
        <p:xfrm>
          <a:off x="2800350" y="5877272"/>
          <a:ext cx="2770188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22" name="Equation" r:id="rId18" imgW="1815840" imgH="253800" progId="Equation.DSMT4">
                  <p:embed/>
                </p:oleObj>
              </mc:Choice>
              <mc:Fallback>
                <p:oleObj name="Equation" r:id="rId18" imgW="18158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0350" y="5877272"/>
                        <a:ext cx="2770188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31 Abrir llave"/>
          <p:cNvSpPr/>
          <p:nvPr/>
        </p:nvSpPr>
        <p:spPr bwMode="auto">
          <a:xfrm rot="16200000">
            <a:off x="3476015" y="5999447"/>
            <a:ext cx="95251" cy="566424"/>
          </a:xfrm>
          <a:prstGeom prst="leftBrace">
            <a:avLst>
              <a:gd name="adj1" fmla="val 46538"/>
              <a:gd name="adj2" fmla="val 50000"/>
            </a:avLst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32 Abrir llave"/>
          <p:cNvSpPr/>
          <p:nvPr/>
        </p:nvSpPr>
        <p:spPr bwMode="auto">
          <a:xfrm rot="16200000">
            <a:off x="4645054" y="5536536"/>
            <a:ext cx="95251" cy="1492246"/>
          </a:xfrm>
          <a:prstGeom prst="leftBrace">
            <a:avLst>
              <a:gd name="adj1" fmla="val 46538"/>
              <a:gd name="adj2" fmla="val 50000"/>
            </a:avLst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4270127" y="6330285"/>
            <a:ext cx="8707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 smtClean="0"/>
              <a:t>Corrección</a:t>
            </a:r>
            <a:endParaRPr lang="es-PE" sz="1200" dirty="0"/>
          </a:p>
        </p:txBody>
      </p:sp>
      <p:sp>
        <p:nvSpPr>
          <p:cNvPr id="31" name="30 Elipse"/>
          <p:cNvSpPr/>
          <p:nvPr/>
        </p:nvSpPr>
        <p:spPr bwMode="auto">
          <a:xfrm>
            <a:off x="4871160" y="4048468"/>
            <a:ext cx="297925" cy="3048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35 Elipse"/>
          <p:cNvSpPr/>
          <p:nvPr/>
        </p:nvSpPr>
        <p:spPr bwMode="auto">
          <a:xfrm>
            <a:off x="4499992" y="4744308"/>
            <a:ext cx="297925" cy="3048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4877471" y="3645024"/>
            <a:ext cx="1724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ruido </a:t>
            </a:r>
            <a:r>
              <a:rPr lang="es-P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Gausiano</a:t>
            </a:r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 covarianza </a:t>
            </a:r>
            <a:r>
              <a:rPr lang="es-PE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s-PE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009" name="43008 Conector recto de flecha"/>
          <p:cNvCxnSpPr/>
          <p:nvPr/>
        </p:nvCxnSpPr>
        <p:spPr bwMode="auto">
          <a:xfrm flipH="1">
            <a:off x="5169085" y="4045843"/>
            <a:ext cx="203200" cy="1339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39 CuadroTexto"/>
          <p:cNvSpPr txBox="1"/>
          <p:nvPr/>
        </p:nvSpPr>
        <p:spPr>
          <a:xfrm>
            <a:off x="4542680" y="5013176"/>
            <a:ext cx="1724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ruido </a:t>
            </a:r>
            <a:r>
              <a:rPr lang="es-P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Gausiano</a:t>
            </a:r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 covarianza </a:t>
            </a:r>
            <a:r>
              <a:rPr lang="es-PE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cxnSp>
        <p:nvCxnSpPr>
          <p:cNvPr id="41" name="40 Conector recto de flecha"/>
          <p:cNvCxnSpPr/>
          <p:nvPr/>
        </p:nvCxnSpPr>
        <p:spPr bwMode="auto">
          <a:xfrm flipH="1" flipV="1">
            <a:off x="4826945" y="4861148"/>
            <a:ext cx="189637" cy="1475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17" name="43016 CuadroTexto"/>
          <p:cNvSpPr txBox="1"/>
          <p:nvPr/>
        </p:nvSpPr>
        <p:spPr>
          <a:xfrm>
            <a:off x="6084168" y="5796553"/>
            <a:ext cx="2705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s-PE" sz="16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PE" sz="1600" dirty="0"/>
              <a:t>: </a:t>
            </a:r>
            <a:r>
              <a:rPr lang="es-PE" sz="1600" dirty="0" smtClean="0"/>
              <a:t>Medición </a:t>
            </a:r>
            <a:r>
              <a:rPr lang="es-PE" sz="1600" u="sng" dirty="0" smtClean="0"/>
              <a:t>real</a:t>
            </a:r>
            <a:r>
              <a:rPr lang="es-PE" sz="1600" dirty="0" smtClean="0"/>
              <a:t> del </a:t>
            </a:r>
            <a:r>
              <a:rPr lang="es-PE" sz="1600" dirty="0" err="1" smtClean="0"/>
              <a:t>encoder</a:t>
            </a:r>
            <a:endParaRPr lang="es-PE" sz="1600" dirty="0" smtClean="0"/>
          </a:p>
          <a:p>
            <a:r>
              <a:rPr lang="es-PE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PE" sz="16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PE" sz="1600" dirty="0" smtClean="0"/>
              <a:t>: </a:t>
            </a:r>
            <a:r>
              <a:rPr lang="es-PE" sz="1600" dirty="0" err="1" smtClean="0"/>
              <a:t>Ganacia</a:t>
            </a:r>
            <a:r>
              <a:rPr lang="es-PE" sz="1600" dirty="0" smtClean="0"/>
              <a:t> óptima de </a:t>
            </a:r>
            <a:r>
              <a:rPr lang="es-PE" sz="1600" dirty="0" err="1" smtClean="0"/>
              <a:t>Kalman</a:t>
            </a:r>
            <a:endParaRPr lang="es-PE" sz="1600" dirty="0"/>
          </a:p>
        </p:txBody>
      </p:sp>
      <p:sp>
        <p:nvSpPr>
          <p:cNvPr id="35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Velocidad a partir de la Posición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788024" y="2420888"/>
            <a:ext cx="3451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ruido aleatorio Gaussiano (media cero)</a:t>
            </a:r>
            <a:endParaRPr lang="es-PE" sz="14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338111"/>
              </p:ext>
            </p:extLst>
          </p:nvPr>
        </p:nvGraphicFramePr>
        <p:xfrm>
          <a:off x="3768557" y="2890838"/>
          <a:ext cx="113506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23" name="Equation" r:id="rId20" imgW="685800" imgH="228600" progId="Equation.DSMT4">
                  <p:embed/>
                </p:oleObj>
              </mc:Choice>
              <mc:Fallback>
                <p:oleObj name="Equation" r:id="rId20" imgW="685800" imgH="228600" progId="Equation.DSMT4">
                  <p:embed/>
                  <p:pic>
                    <p:nvPicPr>
                      <p:cNvPr id="0" name="20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8557" y="2890838"/>
                        <a:ext cx="113506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CuadroTexto"/>
          <p:cNvSpPr txBox="1"/>
          <p:nvPr/>
        </p:nvSpPr>
        <p:spPr>
          <a:xfrm>
            <a:off x="5004048" y="2924944"/>
            <a:ext cx="3714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ruido Gaussiano de medición (media cero)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2173832" y="3789040"/>
            <a:ext cx="30445" cy="1512168"/>
            <a:chOff x="2123728" y="3717032"/>
            <a:chExt cx="30445" cy="1512168"/>
          </a:xfrm>
        </p:grpSpPr>
        <p:cxnSp>
          <p:nvCxnSpPr>
            <p:cNvPr id="8" name="7 Conector recto"/>
            <p:cNvCxnSpPr/>
            <p:nvPr/>
          </p:nvCxnSpPr>
          <p:spPr>
            <a:xfrm>
              <a:off x="2123728" y="3717032"/>
              <a:ext cx="0" cy="1512168"/>
            </a:xfrm>
            <a:prstGeom prst="line">
              <a:avLst/>
            </a:prstGeom>
            <a:ln w="127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2154173" y="3717032"/>
              <a:ext cx="0" cy="1512168"/>
            </a:xfrm>
            <a:prstGeom prst="line">
              <a:avLst/>
            </a:prstGeom>
            <a:ln w="127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41 Elipse"/>
          <p:cNvSpPr/>
          <p:nvPr/>
        </p:nvSpPr>
        <p:spPr bwMode="auto">
          <a:xfrm>
            <a:off x="4242959" y="2303633"/>
            <a:ext cx="297925" cy="304800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42 Elipse"/>
          <p:cNvSpPr/>
          <p:nvPr/>
        </p:nvSpPr>
        <p:spPr bwMode="auto">
          <a:xfrm>
            <a:off x="3412720" y="2619806"/>
            <a:ext cx="297925" cy="304800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4" name="43 Conector recto de flecha"/>
          <p:cNvCxnSpPr>
            <a:endCxn id="42" idx="6"/>
          </p:cNvCxnSpPr>
          <p:nvPr/>
        </p:nvCxnSpPr>
        <p:spPr bwMode="auto">
          <a:xfrm flipH="1" flipV="1">
            <a:off x="4540884" y="2456033"/>
            <a:ext cx="367818" cy="1187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45 Conector recto de flecha"/>
          <p:cNvCxnSpPr/>
          <p:nvPr/>
        </p:nvCxnSpPr>
        <p:spPr bwMode="auto">
          <a:xfrm flipH="1">
            <a:off x="3710645" y="2631642"/>
            <a:ext cx="1200332" cy="1405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47 Elipse"/>
          <p:cNvSpPr/>
          <p:nvPr/>
        </p:nvSpPr>
        <p:spPr bwMode="auto">
          <a:xfrm>
            <a:off x="4684237" y="2956450"/>
            <a:ext cx="230703" cy="236027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9" name="48 Conector recto de flecha"/>
          <p:cNvCxnSpPr/>
          <p:nvPr/>
        </p:nvCxnSpPr>
        <p:spPr bwMode="auto">
          <a:xfrm flipH="1" flipV="1">
            <a:off x="4956969" y="3073402"/>
            <a:ext cx="208709" cy="41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0650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6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2" grpId="0" animBg="1"/>
      <p:bldP spid="33" grpId="0" animBg="1"/>
      <p:bldP spid="34" grpId="0"/>
      <p:bldP spid="31" grpId="0" animBg="1"/>
      <p:bldP spid="36" grpId="0" animBg="1"/>
      <p:bldP spid="37" grpId="0"/>
      <p:bldP spid="40" grpId="0"/>
      <p:bldP spid="43017" grpId="0"/>
      <p:bldP spid="5" grpId="0"/>
      <p:bldP spid="38" grpId="0"/>
      <p:bldP spid="42" grpId="0" animBg="1"/>
      <p:bldP spid="43" grpId="0" animBg="1"/>
      <p:bldP spid="4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Sensores </a:t>
            </a:r>
            <a:r>
              <a:rPr lang="es-PE" sz="2600" dirty="0"/>
              <a:t>Propioceptivos: </a:t>
            </a:r>
            <a:r>
              <a:rPr lang="es-PE" dirty="0" smtClean="0"/>
              <a:t>Velocidad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33767"/>
            <a:ext cx="8229600" cy="5035177"/>
          </a:xfrm>
        </p:spPr>
        <p:txBody>
          <a:bodyPr/>
          <a:lstStyle/>
          <a:p>
            <a:r>
              <a:rPr lang="es-PE" dirty="0">
                <a:solidFill>
                  <a:srgbClr val="00B050"/>
                </a:solidFill>
              </a:rPr>
              <a:t>Filtro de </a:t>
            </a:r>
            <a:r>
              <a:rPr lang="es-PE" dirty="0" err="1">
                <a:solidFill>
                  <a:srgbClr val="00B050"/>
                </a:solidFill>
              </a:rPr>
              <a:t>Kalman</a:t>
            </a:r>
            <a:endParaRPr lang="es-PE" dirty="0">
              <a:solidFill>
                <a:srgbClr val="00B050"/>
              </a:solidFill>
            </a:endParaRPr>
          </a:p>
          <a:p>
            <a:endParaRPr lang="es-PE" sz="2000" dirty="0"/>
          </a:p>
          <a:p>
            <a:endParaRPr lang="es-PE" sz="2000" dirty="0" smtClean="0"/>
          </a:p>
        </p:txBody>
      </p:sp>
      <p:sp>
        <p:nvSpPr>
          <p:cNvPr id="5" name="4 Rectángulo"/>
          <p:cNvSpPr/>
          <p:nvPr/>
        </p:nvSpPr>
        <p:spPr>
          <a:xfrm>
            <a:off x="638628" y="6222723"/>
            <a:ext cx="8331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http://www.mathworks.com/matlabcentral/fileexchange/18628-learning-the-kalman-filter--a-feedback-perspective/content/html/feedbackviewKF.html</a:t>
            </a:r>
          </a:p>
        </p:txBody>
      </p:sp>
      <p:pic>
        <p:nvPicPr>
          <p:cNvPr id="47106" name="Picture 2" descr="http://www.mathworks.com/matlabcentral/mlc-downloads/downloads/submissions/18628/versions/2/previews/html/feedbackviewKF_02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740" y="2836520"/>
            <a:ext cx="3955245" cy="23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www.mathworks.com/matlabcentral/mlc-downloads/downloads/submissions/18628/versions/2/previews/html/feedbackviewKF_0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1" t="49011" r="6761" b="5471"/>
          <a:stretch/>
        </p:blipFill>
        <p:spPr bwMode="auto">
          <a:xfrm>
            <a:off x="4963881" y="2763950"/>
            <a:ext cx="3955245" cy="23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804932" y="2107715"/>
            <a:ext cx="3895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/>
              <a:t>Ejemplo de estimación de velocidad</a:t>
            </a:r>
            <a:endParaRPr lang="es-PE" sz="2000" dirty="0"/>
          </a:p>
        </p:txBody>
      </p:sp>
      <p:sp>
        <p:nvSpPr>
          <p:cNvPr id="9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Velocidad a partir de la Posición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21020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Sensores Propioceptivos: </a:t>
            </a:r>
            <a:r>
              <a:rPr lang="es-PE" dirty="0"/>
              <a:t>Velocidad</a:t>
            </a:r>
            <a:endParaRPr lang="es-PE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1518522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>
                <a:latin typeface="Gill Sans"/>
              </a:rPr>
              <a:t>¿Qué es el efecto </a:t>
            </a:r>
            <a:r>
              <a:rPr lang="es-PE" dirty="0" err="1" smtClean="0">
                <a:latin typeface="Gill Sans"/>
              </a:rPr>
              <a:t>Doppler</a:t>
            </a:r>
            <a:r>
              <a:rPr lang="es-PE" dirty="0" smtClean="0">
                <a:latin typeface="Gill Sans"/>
              </a:rPr>
              <a:t>?</a:t>
            </a:r>
            <a:endParaRPr lang="es-PE" dirty="0">
              <a:latin typeface="Gill Sans"/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05" y="1775468"/>
            <a:ext cx="2672970" cy="266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7680278" y="3096765"/>
            <a:ext cx="514350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878094"/>
              </p:ext>
            </p:extLst>
          </p:nvPr>
        </p:nvGraphicFramePr>
        <p:xfrm>
          <a:off x="7815216" y="3199454"/>
          <a:ext cx="244475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0" name="Equation" r:id="rId6" imgW="152280" imgH="228600" progId="Equation.DSMT4">
                  <p:embed/>
                </p:oleObj>
              </mc:Choice>
              <mc:Fallback>
                <p:oleObj name="Equation" r:id="rId6" imgW="152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5216" y="3199454"/>
                        <a:ext cx="244475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505678"/>
              </p:ext>
            </p:extLst>
          </p:nvPr>
        </p:nvGraphicFramePr>
        <p:xfrm>
          <a:off x="6076903" y="3148657"/>
          <a:ext cx="284163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1" name="Equation" r:id="rId8" imgW="177480" imgH="228600" progId="Equation.DSMT4">
                  <p:embed/>
                </p:oleObj>
              </mc:Choice>
              <mc:Fallback>
                <p:oleObj name="Equation" r:id="rId8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903" y="3148657"/>
                        <a:ext cx="284163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21256"/>
              </p:ext>
            </p:extLst>
          </p:nvPr>
        </p:nvGraphicFramePr>
        <p:xfrm>
          <a:off x="6280488" y="4853037"/>
          <a:ext cx="14605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2" name="Equation" r:id="rId10" imgW="914400" imgH="431640" progId="Equation.DSMT4">
                  <p:embed/>
                </p:oleObj>
              </mc:Choice>
              <mc:Fallback>
                <p:oleObj name="Equation" r:id="rId10" imgW="9144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0488" y="4853037"/>
                        <a:ext cx="14605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16731" y="4355812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>
                <a:latin typeface="Gill Sans"/>
              </a:rPr>
              <a:t>Medición de la velocidad:</a:t>
            </a:r>
            <a:endParaRPr lang="es-PE" dirty="0">
              <a:latin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0745" y="5714672"/>
            <a:ext cx="19896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i="1" dirty="0" smtClean="0"/>
              <a:t>v</a:t>
            </a:r>
            <a:r>
              <a:rPr lang="es-PE" sz="1400" i="1" baseline="-25000" dirty="0" smtClean="0"/>
              <a:t>0</a:t>
            </a:r>
            <a:r>
              <a:rPr lang="es-PE" sz="1400" dirty="0" smtClean="0"/>
              <a:t>: velocidad de la onda</a:t>
            </a:r>
          </a:p>
          <a:p>
            <a:r>
              <a:rPr lang="es-PE" sz="1400" i="1" dirty="0" smtClean="0"/>
              <a:t>f</a:t>
            </a:r>
            <a:r>
              <a:rPr lang="es-PE" sz="1400" i="1" baseline="-25000" dirty="0"/>
              <a:t>t</a:t>
            </a:r>
            <a:r>
              <a:rPr lang="es-PE" sz="1400" dirty="0" smtClean="0"/>
              <a:t>:  frecuencia transmitida</a:t>
            </a:r>
          </a:p>
          <a:p>
            <a:r>
              <a:rPr lang="es-PE" sz="1400" i="1" dirty="0" err="1" smtClean="0"/>
              <a:t>f</a:t>
            </a:r>
            <a:r>
              <a:rPr lang="es-PE" sz="1400" i="1" baseline="-25000" dirty="0" err="1"/>
              <a:t>r</a:t>
            </a:r>
            <a:r>
              <a:rPr lang="es-PE" sz="1400" dirty="0" smtClean="0"/>
              <a:t>: frecuencia recibida</a:t>
            </a:r>
            <a:endParaRPr lang="es-PE" sz="1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039914" y="4802073"/>
            <a:ext cx="2797364" cy="1723271"/>
            <a:chOff x="2039914" y="4686688"/>
            <a:chExt cx="2797364" cy="1723271"/>
          </a:xfrm>
        </p:grpSpPr>
        <p:pic>
          <p:nvPicPr>
            <p:cNvPr id="101385" name="Picture 9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914" y="4686688"/>
              <a:ext cx="2797364" cy="1723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2039914" y="6286987"/>
              <a:ext cx="443979" cy="1229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P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 bwMode="auto">
          <a:xfrm flipH="1" flipV="1">
            <a:off x="1910687" y="4946692"/>
            <a:ext cx="351216" cy="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029562"/>
              </p:ext>
            </p:extLst>
          </p:nvPr>
        </p:nvGraphicFramePr>
        <p:xfrm>
          <a:off x="1697038" y="4833435"/>
          <a:ext cx="182562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3" name="Equation" r:id="rId13" imgW="114120" imgH="139680" progId="Equation.DSMT4">
                  <p:embed/>
                </p:oleObj>
              </mc:Choice>
              <mc:Fallback>
                <p:oleObj name="Equation" r:id="rId13" imgW="1141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038" y="4833435"/>
                        <a:ext cx="182562" cy="22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iren_doppler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99902" y="2090383"/>
            <a:ext cx="3102708" cy="1911632"/>
          </a:xfrm>
          <a:prstGeom prst="rect">
            <a:avLst/>
          </a:prstGeom>
        </p:spPr>
      </p:pic>
      <p:sp>
        <p:nvSpPr>
          <p:cNvPr id="21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 de efecto </a:t>
            </a:r>
            <a:r>
              <a:rPr lang="es-PE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Doppler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2249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01"/>
    </mc:Choice>
    <mc:Fallback xmlns="">
      <p:transition spd="slow" advTm="117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13" grpId="0"/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3441" y="3773273"/>
            <a:ext cx="290512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Sensores Propioceptivos: </a:t>
            </a:r>
            <a:r>
              <a:rPr lang="es-PE" dirty="0"/>
              <a:t>Velocidad</a:t>
            </a:r>
            <a:endParaRPr lang="es-PE" dirty="0"/>
          </a:p>
        </p:txBody>
      </p:sp>
      <p:sp>
        <p:nvSpPr>
          <p:cNvPr id="13" name="TextBox 12"/>
          <p:cNvSpPr txBox="1"/>
          <p:nvPr/>
        </p:nvSpPr>
        <p:spPr>
          <a:xfrm>
            <a:off x="539552" y="1529730"/>
            <a:ext cx="364304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6012" indent="-19601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PE" sz="2000" dirty="0">
                <a:latin typeface="Gill Sans"/>
              </a:rPr>
              <a:t>Ejemplo: </a:t>
            </a:r>
          </a:p>
          <a:p>
            <a:pPr marL="342900" indent="-342900">
              <a:buFont typeface="Arial" pitchFamily="34" charset="0"/>
              <a:buChar char="•"/>
            </a:pPr>
            <a:endParaRPr lang="es-PE" sz="1000" dirty="0" smtClean="0"/>
          </a:p>
          <a:p>
            <a:r>
              <a:rPr lang="es-PE" sz="2000" dirty="0" smtClean="0"/>
              <a:t>    - </a:t>
            </a:r>
            <a:r>
              <a:rPr lang="es-PE" sz="2000" dirty="0" smtClean="0"/>
              <a:t>DVL = </a:t>
            </a:r>
            <a:r>
              <a:rPr lang="es-PE" sz="2000" dirty="0" err="1" smtClean="0"/>
              <a:t>Doppler</a:t>
            </a:r>
            <a:r>
              <a:rPr lang="es-PE" sz="2000" dirty="0" smtClean="0"/>
              <a:t> </a:t>
            </a:r>
            <a:r>
              <a:rPr lang="es-PE" sz="2000" dirty="0" err="1" smtClean="0"/>
              <a:t>velocity</a:t>
            </a:r>
            <a:r>
              <a:rPr lang="es-PE" sz="2000" dirty="0" smtClean="0"/>
              <a:t> </a:t>
            </a:r>
            <a:r>
              <a:rPr lang="es-PE" sz="2000" dirty="0" err="1" smtClean="0"/>
              <a:t>logger</a:t>
            </a:r>
            <a:endParaRPr lang="es-PE" sz="2000" dirty="0" smtClean="0"/>
          </a:p>
          <a:p>
            <a:pPr>
              <a:spcBef>
                <a:spcPts val="600"/>
              </a:spcBef>
            </a:pPr>
            <a:r>
              <a:rPr lang="es-PE" sz="2000" dirty="0" smtClean="0"/>
              <a:t>    - </a:t>
            </a:r>
            <a:r>
              <a:rPr lang="es-PE" sz="2000" dirty="0" smtClean="0"/>
              <a:t>Usados en robots submarinos</a:t>
            </a:r>
            <a:endParaRPr lang="es-PE" sz="2000" dirty="0"/>
          </a:p>
        </p:txBody>
      </p:sp>
      <p:pic>
        <p:nvPicPr>
          <p:cNvPr id="102404" name="Picture 4" descr="https://images.oceannews.com/images/Press_Releases/Nav_Family_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48" y="1420546"/>
            <a:ext cx="1351504" cy="18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64" y="3664089"/>
            <a:ext cx="3492782" cy="239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8038531" y="5500048"/>
            <a:ext cx="504967" cy="43672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 de efecto </a:t>
            </a:r>
            <a:r>
              <a:rPr lang="es-PE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Doppler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82574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8"/>
    </mc:Choice>
    <mc:Fallback xmlns="">
      <p:transition spd="slow" advTm="26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Sensores Propioceptivos: </a:t>
            </a:r>
            <a:r>
              <a:rPr lang="es-PE" dirty="0" smtClean="0"/>
              <a:t>Orientación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79609"/>
          </a:xfrm>
        </p:spPr>
        <p:txBody>
          <a:bodyPr/>
          <a:lstStyle/>
          <a:p>
            <a:r>
              <a:rPr lang="es-PE" dirty="0" smtClean="0"/>
              <a:t>Determinan la orientación e inclinación del robot</a:t>
            </a:r>
          </a:p>
          <a:p>
            <a:endParaRPr lang="es-PE" sz="1400" dirty="0" smtClean="0"/>
          </a:p>
          <a:p>
            <a:r>
              <a:rPr lang="es-PE" dirty="0" smtClean="0"/>
              <a:t>Pueden </a:t>
            </a:r>
            <a:r>
              <a:rPr lang="es-PE" dirty="0" smtClean="0"/>
              <a:t>ser: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s-PE" dirty="0" smtClean="0"/>
              <a:t>Propioceptivos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s-PE" dirty="0" smtClean="0"/>
              <a:t>Giroscopio</a:t>
            </a:r>
          </a:p>
          <a:p>
            <a:pPr lvl="2">
              <a:spcBef>
                <a:spcPts val="0"/>
              </a:spcBef>
              <a:spcAft>
                <a:spcPts val="300"/>
              </a:spcAft>
            </a:pPr>
            <a:r>
              <a:rPr lang="es-PE" dirty="0" smtClean="0"/>
              <a:t>Acelerómetro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s-PE" dirty="0" err="1" smtClean="0"/>
              <a:t>Exteroceptivo</a:t>
            </a:r>
            <a:endParaRPr lang="es-PE" dirty="0" smtClean="0"/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s-PE" dirty="0" smtClean="0"/>
              <a:t>Brújula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s-PE" dirty="0" err="1"/>
              <a:t>Inclinómetro</a:t>
            </a:r>
            <a:endParaRPr lang="es-PE" dirty="0"/>
          </a:p>
          <a:p>
            <a:endParaRPr lang="es-PE" dirty="0" smtClean="0">
              <a:solidFill>
                <a:srgbClr val="0070C0"/>
              </a:solidFill>
            </a:endParaRPr>
          </a:p>
          <a:p>
            <a:r>
              <a:rPr lang="es-PE" dirty="0" err="1" smtClean="0">
                <a:solidFill>
                  <a:srgbClr val="0070C0"/>
                </a:solidFill>
              </a:rPr>
              <a:t>Dead</a:t>
            </a:r>
            <a:r>
              <a:rPr lang="es-PE" dirty="0" smtClean="0">
                <a:solidFill>
                  <a:srgbClr val="0070C0"/>
                </a:solidFill>
              </a:rPr>
              <a:t> </a:t>
            </a:r>
            <a:r>
              <a:rPr lang="es-PE" dirty="0" err="1" smtClean="0">
                <a:solidFill>
                  <a:srgbClr val="0070C0"/>
                </a:solidFill>
              </a:rPr>
              <a:t>reckoning</a:t>
            </a:r>
            <a:r>
              <a:rPr lang="es-PE" dirty="0" smtClean="0"/>
              <a:t>: </a:t>
            </a:r>
          </a:p>
          <a:p>
            <a:pPr marL="177800" indent="0">
              <a:buNone/>
            </a:pPr>
            <a:r>
              <a:rPr lang="es-PE" sz="1800" dirty="0" smtClean="0"/>
              <a:t>Usando sensores de </a:t>
            </a:r>
            <a:r>
              <a:rPr lang="es-PE" sz="1800" u="sng" dirty="0" smtClean="0"/>
              <a:t>orientación</a:t>
            </a:r>
            <a:r>
              <a:rPr lang="es-PE" sz="1800" dirty="0" smtClean="0"/>
              <a:t> y con información de velocidad, se estima la posición integrando el movimiento</a:t>
            </a:r>
            <a:endParaRPr lang="es-PE" sz="1800" dirty="0"/>
          </a:p>
        </p:txBody>
      </p:sp>
    </p:spTree>
    <p:extLst>
      <p:ext uri="{BB962C8B-B14F-4D97-AF65-F5344CB8AC3E}">
        <p14:creationId xmlns:p14="http://schemas.microsoft.com/office/powerpoint/2010/main" val="93571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Componentes de un Robot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8748" y="1196752"/>
            <a:ext cx="8148223" cy="4978073"/>
          </a:xfrm>
        </p:spPr>
        <p:txBody>
          <a:bodyPr/>
          <a:lstStyle/>
          <a:p>
            <a:pPr marL="363538" indent="-363538">
              <a:spcAft>
                <a:spcPts val="600"/>
              </a:spcAft>
              <a:buFont typeface="+mj-lt"/>
              <a:buAutoNum type="arabicPeriod" startAt="4"/>
            </a:pPr>
            <a:r>
              <a:rPr lang="es-PE" b="1" dirty="0">
                <a:solidFill>
                  <a:srgbClr val="2193FB"/>
                </a:solidFill>
                <a:latin typeface="Palatino"/>
                <a:ea typeface="Palatino"/>
                <a:cs typeface="Palatino"/>
              </a:rPr>
              <a:t>Sistemas de control</a:t>
            </a:r>
          </a:p>
          <a:p>
            <a:pPr marL="620713" lvl="1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E" dirty="0"/>
              <a:t>“Cerebro” del </a:t>
            </a:r>
            <a:r>
              <a:rPr lang="es-PE" dirty="0" smtClean="0"/>
              <a:t>robot</a:t>
            </a:r>
            <a:endParaRPr lang="es-PE" dirty="0"/>
          </a:p>
          <a:p>
            <a:pPr marL="620713" lvl="1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E" dirty="0" smtClean="0"/>
              <a:t>2 Niveles:</a:t>
            </a:r>
          </a:p>
          <a:p>
            <a:pPr marL="903288" lvl="2" indent="-223838">
              <a:spcAft>
                <a:spcPts val="600"/>
              </a:spcAft>
              <a:buFontTx/>
              <a:buChar char="-"/>
            </a:pPr>
            <a:r>
              <a:rPr lang="es-PE" sz="1800" dirty="0" smtClean="0">
                <a:solidFill>
                  <a:srgbClr val="00B050"/>
                </a:solidFill>
              </a:rPr>
              <a:t>Bajo Nivel: </a:t>
            </a:r>
            <a:r>
              <a:rPr lang="es-PE" sz="1800" dirty="0" smtClean="0"/>
              <a:t>Control de motores (accionamiento)</a:t>
            </a:r>
          </a:p>
          <a:p>
            <a:pPr marL="903288" lvl="2" indent="-223838">
              <a:spcAft>
                <a:spcPts val="600"/>
              </a:spcAft>
              <a:buFontTx/>
              <a:buChar char="-"/>
            </a:pPr>
            <a:r>
              <a:rPr lang="es-PE" sz="1800" dirty="0" smtClean="0">
                <a:solidFill>
                  <a:srgbClr val="00B050"/>
                </a:solidFill>
              </a:rPr>
              <a:t>Alto nivel:</a:t>
            </a:r>
            <a:r>
              <a:rPr lang="es-PE" sz="1800" dirty="0" smtClean="0"/>
              <a:t> Planeamiento y control de tareas 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(¿inteligencia artificial?)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s-PE" sz="2000" dirty="0"/>
          </a:p>
        </p:txBody>
      </p:sp>
      <p:pic>
        <p:nvPicPr>
          <p:cNvPr id="6146" name="Picture 2" descr="http://i.ebayimg.com/images/i/150880827669-0-1/s-l10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1865" y="3669051"/>
            <a:ext cx="3284310" cy="246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 bwMode="auto">
          <a:xfrm>
            <a:off x="1447351" y="4426857"/>
            <a:ext cx="1484538" cy="1690913"/>
          </a:xfrm>
          <a:prstGeom prst="ellipse">
            <a:avLst/>
          </a:prstGeom>
          <a:noFill/>
          <a:ln w="38100"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148" name="Picture 4" descr="http://www.ais.uni-bonn.de/~stueckler/images/rescuerobot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7" y="3669050"/>
            <a:ext cx="3083231" cy="244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560458" y="6161312"/>
            <a:ext cx="904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Univ</a:t>
            </a:r>
            <a:r>
              <a:rPr lang="es-P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Bonn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651812" y="6161311"/>
            <a:ext cx="792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Robot ABB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4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Sensores Propioceptivos: </a:t>
            </a:r>
            <a:r>
              <a:rPr lang="es-PE" dirty="0"/>
              <a:t>Orientación</a:t>
            </a:r>
            <a:endParaRPr lang="es-PE" dirty="0"/>
          </a:p>
        </p:txBody>
      </p:sp>
      <p:pic>
        <p:nvPicPr>
          <p:cNvPr id="5" name="Picture 3" descr="tiltSen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24" y="3077855"/>
            <a:ext cx="35687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478" y="3501008"/>
            <a:ext cx="2413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 de “inclinación”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433767"/>
            <a:ext cx="8229600" cy="5163585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>
            <a:lvl1pPr marL="196012" indent="-196012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"/>
                <a:ea typeface="+mn-ea"/>
                <a:cs typeface="+mn-cs"/>
              </a:defRPr>
            </a:lvl1pPr>
            <a:lvl2pPr marL="376023" indent="-160010" algn="l" defTabSz="914260" rtl="0" eaLnBrk="1" latinLnBrk="0" hangingPunct="1">
              <a:spcBef>
                <a:spcPct val="20000"/>
              </a:spcBef>
              <a:buFontTx/>
              <a:buChar char="-"/>
              <a:defRPr sz="1800" kern="1200">
                <a:solidFill>
                  <a:schemeClr val="tx1"/>
                </a:solidFill>
                <a:latin typeface="Gill Sans"/>
                <a:ea typeface="+mn-ea"/>
                <a:cs typeface="+mn-cs"/>
              </a:defRPr>
            </a:lvl2pPr>
            <a:lvl3pPr marL="598703" indent="-2253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"/>
                <a:ea typeface="+mn-ea"/>
                <a:cs typeface="+mn-cs"/>
              </a:defRPr>
            </a:lvl3pPr>
            <a:lvl4pPr marL="898722" indent="-228015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Gill Sans"/>
                <a:ea typeface="+mn-ea"/>
                <a:cs typeface="+mn-cs"/>
              </a:defRPr>
            </a:lvl4pPr>
            <a:lvl5pPr marL="1129403" indent="-228015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Gill Sans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dirty="0"/>
              <a:t>Es un interruptor con líquido conductor</a:t>
            </a:r>
          </a:p>
          <a:p>
            <a:r>
              <a:rPr lang="es-PE" dirty="0"/>
              <a:t>Al inclinarse, el líquido hace que haya </a:t>
            </a:r>
            <a:r>
              <a:rPr lang="es-PE" dirty="0" smtClean="0"/>
              <a:t>conducción</a:t>
            </a:r>
            <a:endParaRPr lang="es-PE" sz="1800" dirty="0"/>
          </a:p>
        </p:txBody>
      </p:sp>
    </p:spTree>
    <p:extLst>
      <p:ext uri="{BB962C8B-B14F-4D97-AF65-F5344CB8AC3E}">
        <p14:creationId xmlns:p14="http://schemas.microsoft.com/office/powerpoint/2010/main" val="240408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Sensores Propioceptivos: </a:t>
            </a:r>
            <a:r>
              <a:rPr lang="es-PE" dirty="0"/>
              <a:t>Orientación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3767"/>
            <a:ext cx="8229600" cy="5163585"/>
          </a:xfrm>
        </p:spPr>
        <p:txBody>
          <a:bodyPr/>
          <a:lstStyle/>
          <a:p>
            <a:r>
              <a:rPr lang="es-PE" dirty="0" smtClean="0"/>
              <a:t>Sensor de orientación</a:t>
            </a:r>
          </a:p>
          <a:p>
            <a:pPr>
              <a:spcBef>
                <a:spcPts val="1200"/>
              </a:spcBef>
            </a:pPr>
            <a:r>
              <a:rPr lang="es-PE" dirty="0" smtClean="0"/>
              <a:t>Mantiene la orientación con respecto a un sistema de referencia → orientación absoluta</a:t>
            </a:r>
          </a:p>
          <a:p>
            <a:pPr>
              <a:spcBef>
                <a:spcPts val="1200"/>
              </a:spcBef>
            </a:pPr>
            <a:r>
              <a:rPr lang="es-PE" dirty="0"/>
              <a:t>Tipos:</a:t>
            </a:r>
          </a:p>
          <a:p>
            <a:pPr lvl="1">
              <a:spcBef>
                <a:spcPts val="1200"/>
              </a:spcBef>
            </a:pPr>
            <a:r>
              <a:rPr lang="es-PE" dirty="0" smtClean="0"/>
              <a:t>Giroscopios mecánicos</a:t>
            </a:r>
          </a:p>
          <a:p>
            <a:pPr marL="722313" lvl="2" indent="-190500"/>
            <a:r>
              <a:rPr lang="es-PE" sz="1800" dirty="0" smtClean="0"/>
              <a:t>Giroscopio estándar</a:t>
            </a:r>
          </a:p>
          <a:p>
            <a:pPr marL="722313" lvl="2" indent="-190500"/>
            <a:r>
              <a:rPr lang="es-PE" sz="1800" dirty="0" smtClean="0"/>
              <a:t>Giroscopio de velocidad</a:t>
            </a:r>
          </a:p>
          <a:p>
            <a:pPr lvl="1">
              <a:spcBef>
                <a:spcPts val="1200"/>
              </a:spcBef>
            </a:pPr>
            <a:r>
              <a:rPr lang="es-PE" dirty="0"/>
              <a:t>Giroscopios ópticos</a:t>
            </a:r>
          </a:p>
          <a:p>
            <a:pPr marL="722313" lvl="2" indent="-190500"/>
            <a:r>
              <a:rPr lang="es-PE" sz="1800" dirty="0"/>
              <a:t>Giroscopio de velocidad (</a:t>
            </a:r>
            <a:r>
              <a:rPr lang="es-PE" sz="1800" i="1" dirty="0" err="1"/>
              <a:t>Rated</a:t>
            </a:r>
            <a:r>
              <a:rPr lang="es-PE" sz="1800" i="1" dirty="0"/>
              <a:t> </a:t>
            </a:r>
            <a:r>
              <a:rPr lang="es-PE" sz="1800" i="1" dirty="0" err="1"/>
              <a:t>gyro</a:t>
            </a:r>
            <a:r>
              <a:rPr lang="es-PE" sz="1800" dirty="0"/>
              <a:t>)</a:t>
            </a:r>
          </a:p>
          <a:p>
            <a:pPr lvl="1">
              <a:spcBef>
                <a:spcPts val="1200"/>
              </a:spcBef>
            </a:pPr>
            <a:r>
              <a:rPr lang="es-PE" dirty="0"/>
              <a:t>Giroscopios piezoeléctricos</a:t>
            </a:r>
            <a:endParaRPr lang="es-PE" dirty="0"/>
          </a:p>
        </p:txBody>
      </p:sp>
      <p:sp>
        <p:nvSpPr>
          <p:cNvPr id="6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Giroscopio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17296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Sensores Propioceptivos: </a:t>
            </a:r>
            <a:r>
              <a:rPr lang="es-PE" dirty="0"/>
              <a:t>Orientación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3767"/>
            <a:ext cx="8229600" cy="5379609"/>
          </a:xfrm>
        </p:spPr>
        <p:txBody>
          <a:bodyPr/>
          <a:lstStyle/>
          <a:p>
            <a:r>
              <a:rPr lang="es-PE" dirty="0" smtClean="0">
                <a:solidFill>
                  <a:srgbClr val="00B050"/>
                </a:solidFill>
              </a:rPr>
              <a:t>Giroscopio mecánico</a:t>
            </a:r>
          </a:p>
          <a:p>
            <a:pPr marL="216013" lvl="1" indent="0">
              <a:buNone/>
            </a:pPr>
            <a:r>
              <a:rPr lang="es-PE" dirty="0" smtClean="0"/>
              <a:t>El momento angular de la rueda giratoria (rotor) mantiene el eje del giroscopio estable</a:t>
            </a:r>
            <a:endParaRPr lang="es-PE" dirty="0"/>
          </a:p>
        </p:txBody>
      </p:sp>
      <p:pic>
        <p:nvPicPr>
          <p:cNvPr id="96258" name="Picture 2" descr="https://upload.wikimedia.org/wikipedia/commons/e/e2/3D_Gyroscop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3212498" cy="240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4" name="Picture 2" descr="http://img.banggood.com/thumb/water/upload/2012/chenjianwei/GY401.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73723"/>
            <a:ext cx="2496460" cy="249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Giroscopio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8391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/>
              <a:t>Sensores Propioceptivos: </a:t>
            </a:r>
            <a:r>
              <a:rPr lang="es-PE" dirty="0"/>
              <a:t>Orientación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3767"/>
            <a:ext cx="8229600" cy="5379609"/>
          </a:xfrm>
        </p:spPr>
        <p:txBody>
          <a:bodyPr/>
          <a:lstStyle/>
          <a:p>
            <a:r>
              <a:rPr lang="es-PE" dirty="0">
                <a:solidFill>
                  <a:srgbClr val="00B050"/>
                </a:solidFill>
              </a:rPr>
              <a:t>Giroscopio óptico</a:t>
            </a:r>
          </a:p>
          <a:p>
            <a:pPr marL="216013" lvl="1" indent="0">
              <a:buNone/>
            </a:pPr>
            <a:r>
              <a:rPr lang="es-PE" dirty="0"/>
              <a:t>Giroscopios ópticos de estado sólido se basan en el mismo principio usando tecnología de </a:t>
            </a:r>
            <a:r>
              <a:rPr lang="es-PE" dirty="0" err="1"/>
              <a:t>microfabricación</a:t>
            </a:r>
            <a:r>
              <a:rPr lang="es-PE" dirty="0"/>
              <a:t>.</a:t>
            </a:r>
            <a:endParaRPr lang="es-PE" dirty="0"/>
          </a:p>
        </p:txBody>
      </p:sp>
      <p:pic>
        <p:nvPicPr>
          <p:cNvPr id="97282" name="Picture 2" descr="EM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63" y="3176813"/>
            <a:ext cx="2233776" cy="193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https://upload.wikimedia.org/wikipedia/commons/e/ed/Ring_laser_gyroscope_at_MAKS-2011_airshow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89" y="3190472"/>
            <a:ext cx="2383904" cy="178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.ebayimg.com/images/g/WpAAAOSwbqpT1iLa/s-l160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3521" y="3061355"/>
            <a:ext cx="1802676" cy="183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Brace 4"/>
          <p:cNvSpPr/>
          <p:nvPr/>
        </p:nvSpPr>
        <p:spPr bwMode="auto">
          <a:xfrm rot="5400000">
            <a:off x="3442507" y="2992573"/>
            <a:ext cx="312058" cy="4559497"/>
          </a:xfrm>
          <a:prstGeom prst="rightBrace">
            <a:avLst>
              <a:gd name="adj1" fmla="val 61046"/>
              <a:gd name="adj2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 rot="5400000">
            <a:off x="7315197" y="4367352"/>
            <a:ext cx="319321" cy="1802676"/>
          </a:xfrm>
          <a:prstGeom prst="rightBrace">
            <a:avLst>
              <a:gd name="adj1" fmla="val 61046"/>
              <a:gd name="adj2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0193" y="5538501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/>
              <a:t>Giroscopio óptico</a:t>
            </a:r>
            <a:endParaRPr lang="es-PE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678460" y="5522498"/>
            <a:ext cx="1639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Giroscopio óptico de estado sólido</a:t>
            </a:r>
            <a:endParaRPr lang="es-PE" sz="1400" dirty="0"/>
          </a:p>
        </p:txBody>
      </p:sp>
      <p:sp>
        <p:nvSpPr>
          <p:cNvPr id="13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Giroscopio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86129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" grpId="0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Sensores </a:t>
            </a:r>
            <a:r>
              <a:rPr lang="es-PE" sz="2600" dirty="0"/>
              <a:t>Propioceptivos: </a:t>
            </a:r>
            <a:r>
              <a:rPr lang="es-PE" dirty="0" smtClean="0"/>
              <a:t>Aceleración</a:t>
            </a:r>
            <a:endParaRPr lang="es-PE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8749" y="1460812"/>
            <a:ext cx="7495080" cy="5208548"/>
          </a:xfrm>
        </p:spPr>
        <p:txBody>
          <a:bodyPr>
            <a:normAutofit/>
          </a:bodyPr>
          <a:lstStyle/>
          <a:p>
            <a:r>
              <a:rPr lang="es-PE" dirty="0" smtClean="0"/>
              <a:t>Mide la aceleración basado en </a:t>
            </a:r>
            <a:r>
              <a:rPr lang="es-PE" dirty="0" smtClean="0">
                <a:solidFill>
                  <a:srgbClr val="CC00CC"/>
                </a:solidFill>
              </a:rPr>
              <a:t>fuerzas inerciales</a:t>
            </a:r>
          </a:p>
          <a:p>
            <a:endParaRPr lang="es-PE" sz="1050" dirty="0" smtClean="0">
              <a:solidFill>
                <a:srgbClr val="0070C0"/>
              </a:solidFill>
            </a:endParaRPr>
          </a:p>
          <a:p>
            <a:r>
              <a:rPr lang="es-PE" dirty="0" smtClean="0"/>
              <a:t>Principios de conversión: 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movimiento mecánico → señal eléctrica</a:t>
            </a:r>
            <a:endParaRPr lang="es-P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0850" lvl="1" indent="-273050">
              <a:spcBef>
                <a:spcPts val="1200"/>
              </a:spcBef>
              <a:buFont typeface="+mj-lt"/>
              <a:buAutoNum type="arabicPeriod"/>
            </a:pPr>
            <a:r>
              <a:rPr lang="es-PE" dirty="0" smtClean="0">
                <a:solidFill>
                  <a:srgbClr val="00B050"/>
                </a:solidFill>
              </a:rPr>
              <a:t>Piezoeléctrico: </a:t>
            </a:r>
          </a:p>
          <a:p>
            <a:pPr marL="625475" lvl="2" indent="-176213">
              <a:buFontTx/>
              <a:buChar char="-"/>
            </a:pPr>
            <a:r>
              <a:rPr lang="es-PE" sz="1800" dirty="0" smtClean="0"/>
              <a:t>Principio: </a:t>
            </a:r>
            <a:r>
              <a:rPr lang="es-PE" dirty="0" smtClean="0">
                <a:solidFill>
                  <a:srgbClr val="0070C0"/>
                </a:solidFill>
              </a:rPr>
              <a:t>presión </a:t>
            </a:r>
            <a:r>
              <a:rPr lang="es-PE" dirty="0">
                <a:solidFill>
                  <a:srgbClr val="0070C0"/>
                </a:solidFill>
              </a:rPr>
              <a:t>→ </a:t>
            </a:r>
            <a:r>
              <a:rPr lang="es-PE" dirty="0" smtClean="0">
                <a:solidFill>
                  <a:srgbClr val="0070C0"/>
                </a:solidFill>
              </a:rPr>
              <a:t>carga eléctrica</a:t>
            </a:r>
          </a:p>
          <a:p>
            <a:pPr marL="625475" lvl="2" indent="-176213">
              <a:buFontTx/>
              <a:buChar char="-"/>
            </a:pPr>
            <a:r>
              <a:rPr lang="es-PE" sz="1800" dirty="0"/>
              <a:t>No mide en condiciones estáticas </a:t>
            </a:r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s-P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 no hay presión)</a:t>
            </a:r>
            <a:endParaRPr lang="es-P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625475" lvl="2" indent="-176213">
              <a:buFontTx/>
              <a:buChar char="-"/>
            </a:pPr>
            <a:r>
              <a:rPr lang="es-PE" sz="1800" dirty="0" smtClean="0"/>
              <a:t>Usa </a:t>
            </a:r>
            <a:r>
              <a:rPr lang="es-PE" sz="1800" dirty="0" err="1" smtClean="0"/>
              <a:t>piezocerámica</a:t>
            </a:r>
            <a:r>
              <a:rPr lang="es-PE" sz="1800" dirty="0" smtClean="0"/>
              <a:t> o cristales </a:t>
            </a:r>
            <a:r>
              <a:rPr lang="es-P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(no requiere potencia externa)</a:t>
            </a:r>
          </a:p>
          <a:p>
            <a:pPr lvl="2" indent="-285750">
              <a:buFontTx/>
              <a:buChar char="-"/>
            </a:pPr>
            <a:endParaRPr lang="es-PE" sz="600" dirty="0" smtClean="0"/>
          </a:p>
          <a:p>
            <a:pPr marL="450850" lvl="1" indent="-273050">
              <a:spcBef>
                <a:spcPts val="1200"/>
              </a:spcBef>
              <a:buFont typeface="+mj-lt"/>
              <a:buAutoNum type="arabicPeriod"/>
            </a:pPr>
            <a:r>
              <a:rPr lang="es-PE" dirty="0" err="1">
                <a:solidFill>
                  <a:srgbClr val="00B050"/>
                </a:solidFill>
              </a:rPr>
              <a:t>Piezoresistivo</a:t>
            </a:r>
            <a:r>
              <a:rPr lang="es-PE" dirty="0">
                <a:solidFill>
                  <a:srgbClr val="00B050"/>
                </a:solidFill>
              </a:rPr>
              <a:t>:</a:t>
            </a:r>
          </a:p>
          <a:p>
            <a:pPr marL="625475" lvl="2" indent="-176213">
              <a:buFontTx/>
              <a:buChar char="-"/>
            </a:pPr>
            <a:r>
              <a:rPr lang="es-PE" sz="1800" dirty="0"/>
              <a:t>Principio: </a:t>
            </a:r>
            <a:r>
              <a:rPr lang="es-PE" dirty="0">
                <a:solidFill>
                  <a:srgbClr val="0070C0"/>
                </a:solidFill>
              </a:rPr>
              <a:t>presión → cambio en resistencia eléctrica</a:t>
            </a:r>
            <a:endParaRPr lang="es-PE" sz="1800" dirty="0">
              <a:solidFill>
                <a:srgbClr val="0070C0"/>
              </a:solidFill>
            </a:endParaRPr>
          </a:p>
          <a:p>
            <a:pPr marL="625475" lvl="2" indent="-176213">
              <a:buFontTx/>
              <a:buChar char="-"/>
            </a:pPr>
            <a:r>
              <a:rPr lang="es-PE" sz="1800" dirty="0"/>
              <a:t>Para altos impactos</a:t>
            </a:r>
          </a:p>
          <a:p>
            <a:pPr marL="625475" lvl="2" indent="-176213">
              <a:buFontTx/>
              <a:buChar char="-"/>
            </a:pPr>
            <a:r>
              <a:rPr lang="es-PE" sz="1800" dirty="0"/>
              <a:t>Mide en condiciones estáticas </a:t>
            </a:r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(ejemplo: gravedad)</a:t>
            </a:r>
          </a:p>
          <a:p>
            <a:pPr lvl="2" indent="-285750">
              <a:buFontTx/>
              <a:buChar char="-"/>
            </a:pPr>
            <a:endParaRPr lang="es-PE" sz="600" dirty="0"/>
          </a:p>
          <a:p>
            <a:pPr marL="450850" lvl="1" indent="-273050">
              <a:spcBef>
                <a:spcPts val="1200"/>
              </a:spcBef>
              <a:buFont typeface="+mj-lt"/>
              <a:buAutoNum type="arabicPeriod"/>
            </a:pPr>
            <a:r>
              <a:rPr lang="es-PE" dirty="0">
                <a:solidFill>
                  <a:srgbClr val="00B050"/>
                </a:solidFill>
              </a:rPr>
              <a:t>Capacitivo:</a:t>
            </a:r>
          </a:p>
          <a:p>
            <a:pPr marL="625475" lvl="2" indent="-176213">
              <a:buFontTx/>
              <a:buChar char="-"/>
            </a:pPr>
            <a:r>
              <a:rPr lang="es-PE" sz="1800" dirty="0"/>
              <a:t>Basados en Silicio </a:t>
            </a:r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(elementos </a:t>
            </a:r>
            <a:r>
              <a:rPr lang="es-P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microfabricados</a:t>
            </a:r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625475" lvl="2" indent="-176213">
              <a:buFontTx/>
              <a:buChar char="-"/>
            </a:pPr>
            <a:r>
              <a:rPr lang="es-PE" sz="1800" dirty="0"/>
              <a:t>Usados en acelerómetros MEMS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0736" y="2743083"/>
            <a:ext cx="1271293" cy="98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7820" y="4559635"/>
            <a:ext cx="1976779" cy="65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Acelerómetro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67463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Sensores </a:t>
            </a:r>
            <a:r>
              <a:rPr lang="es-PE" sz="2600" dirty="0"/>
              <a:t>Propioceptivos: </a:t>
            </a:r>
            <a:r>
              <a:rPr lang="es-PE" dirty="0"/>
              <a:t>Aceleración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8749" y="1460812"/>
            <a:ext cx="8499514" cy="5208547"/>
          </a:xfrm>
        </p:spPr>
        <p:txBody>
          <a:bodyPr>
            <a:normAutofit/>
          </a:bodyPr>
          <a:lstStyle/>
          <a:p>
            <a:r>
              <a:rPr lang="es-PE" sz="2000" dirty="0" smtClean="0"/>
              <a:t>Mide la aceleración basado en </a:t>
            </a:r>
            <a:r>
              <a:rPr lang="es-PE" dirty="0">
                <a:solidFill>
                  <a:srgbClr val="CC00CC"/>
                </a:solidFill>
              </a:rPr>
              <a:t>fuerzas inerciales</a:t>
            </a:r>
          </a:p>
          <a:p>
            <a:pPr lvl="1"/>
            <a:endParaRPr lang="es-PE" sz="1400" dirty="0" smtClean="0"/>
          </a:p>
          <a:p>
            <a:r>
              <a:rPr lang="es-PE" sz="2000" dirty="0" smtClean="0"/>
              <a:t>Funcionamiento genérico:</a:t>
            </a:r>
          </a:p>
          <a:p>
            <a:pPr lvl="1"/>
            <a:r>
              <a:rPr lang="es-PE" sz="1800" dirty="0" smtClean="0"/>
              <a:t>Similar a un sistema: masa-resorte-amortiguador</a:t>
            </a:r>
          </a:p>
          <a:p>
            <a:endParaRPr lang="es-PE" sz="2000" dirty="0" smtClean="0"/>
          </a:p>
          <a:p>
            <a:endParaRPr lang="es-PE" sz="2000" dirty="0"/>
          </a:p>
          <a:p>
            <a:endParaRPr lang="es-PE" sz="2000" dirty="0" smtClean="0"/>
          </a:p>
          <a:p>
            <a:endParaRPr lang="es-PE" sz="2000" dirty="0"/>
          </a:p>
          <a:p>
            <a:endParaRPr lang="es-PE" sz="2000" dirty="0" smtClean="0"/>
          </a:p>
          <a:p>
            <a:endParaRPr lang="es-PE" sz="2000" dirty="0"/>
          </a:p>
          <a:p>
            <a:endParaRPr lang="es-PE" sz="2000" dirty="0" smtClean="0"/>
          </a:p>
          <a:p>
            <a:pPr lvl="1"/>
            <a:r>
              <a:rPr lang="es-PE" sz="1800" dirty="0"/>
              <a:t>Para obtener la aceleración (debida al movimiento): restar la gravedad.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93495" y="2999884"/>
            <a:ext cx="4457415" cy="2177962"/>
            <a:chOff x="2830490" y="3329605"/>
            <a:chExt cx="4457415" cy="2177962"/>
          </a:xfrm>
        </p:grpSpPr>
        <p:pic>
          <p:nvPicPr>
            <p:cNvPr id="11469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490" y="3329605"/>
              <a:ext cx="4457415" cy="1885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285401" y="5199790"/>
              <a:ext cx="1542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dirty="0" smtClean="0"/>
                <a:t>Eje de sensibilidad</a:t>
              </a:r>
              <a:endParaRPr lang="es-PE" sz="1400" dirty="0"/>
            </a:p>
          </p:txBody>
        </p:sp>
      </p:grp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Acelerómetro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63146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Sensores </a:t>
            </a:r>
            <a:r>
              <a:rPr lang="es-PE" sz="2600" dirty="0"/>
              <a:t>Propioceptivos: </a:t>
            </a:r>
            <a:r>
              <a:rPr lang="es-PE" dirty="0"/>
              <a:t>Aceleración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099" y="2496458"/>
            <a:ext cx="4686302" cy="378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8749" y="1460813"/>
            <a:ext cx="8499514" cy="1035646"/>
          </a:xfrm>
        </p:spPr>
        <p:txBody>
          <a:bodyPr/>
          <a:lstStyle/>
          <a:p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(micro) </a:t>
            </a:r>
            <a:r>
              <a:rPr lang="es-PE" sz="2000" dirty="0" smtClean="0"/>
              <a:t>Resorte conectado a una 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(micro) </a:t>
            </a:r>
            <a:r>
              <a:rPr lang="es-PE" sz="2000" dirty="0" smtClean="0"/>
              <a:t>masa que vibra</a:t>
            </a:r>
          </a:p>
          <a:p>
            <a:r>
              <a:rPr lang="es-PE" sz="2000" dirty="0" smtClean="0"/>
              <a:t>Movimiento → varía la distancia </a:t>
            </a:r>
            <a:r>
              <a:rPr lang="es-PE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PE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P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PE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PE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P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E" sz="2000" dirty="0"/>
              <a:t>→ </a:t>
            </a:r>
            <a:r>
              <a:rPr lang="es-PE" sz="2000" dirty="0" smtClean="0"/>
              <a:t>varía la capacitancia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8500" y="2735580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/>
              <a:t>Resorte</a:t>
            </a:r>
            <a:endParaRPr lang="es-PE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254369" y="5760720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/>
              <a:t>Resorte</a:t>
            </a:r>
            <a:endParaRPr lang="es-PE" sz="12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878467" y="4137363"/>
            <a:ext cx="1407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/>
              <a:t>Masa  movible</a:t>
            </a:r>
            <a:endParaRPr lang="es-PE" sz="16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323425"/>
              </p:ext>
            </p:extLst>
          </p:nvPr>
        </p:nvGraphicFramePr>
        <p:xfrm>
          <a:off x="2902585" y="2948925"/>
          <a:ext cx="145415" cy="21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6" name="Equation" r:id="rId4" imgW="152280" imgH="228600" progId="Equation.DSMT4">
                  <p:embed/>
                </p:oleObj>
              </mc:Choice>
              <mc:Fallback>
                <p:oleObj name="Equation" r:id="rId4" imgW="152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585" y="2948925"/>
                        <a:ext cx="145415" cy="2185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060714"/>
              </p:ext>
            </p:extLst>
          </p:nvPr>
        </p:nvGraphicFramePr>
        <p:xfrm>
          <a:off x="2143125" y="3297238"/>
          <a:ext cx="157163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7" name="Equation" r:id="rId6" imgW="164880" imgH="228600" progId="Equation.DSMT4">
                  <p:embed/>
                </p:oleObj>
              </mc:Choice>
              <mc:Fallback>
                <p:oleObj name="Equation" r:id="rId6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3297238"/>
                        <a:ext cx="157163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687812"/>
              </p:ext>
            </p:extLst>
          </p:nvPr>
        </p:nvGraphicFramePr>
        <p:xfrm>
          <a:off x="601663" y="3700463"/>
          <a:ext cx="241300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8" name="Equation" r:id="rId8" imgW="253800" imgH="228600" progId="Equation.DSMT4">
                  <p:embed/>
                </p:oleObj>
              </mc:Choice>
              <mc:Fallback>
                <p:oleObj name="Equation" r:id="rId8" imgW="253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3" y="3700463"/>
                        <a:ext cx="241300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461806"/>
              </p:ext>
            </p:extLst>
          </p:nvPr>
        </p:nvGraphicFramePr>
        <p:xfrm>
          <a:off x="676910" y="3951288"/>
          <a:ext cx="157163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9" name="Equation" r:id="rId10" imgW="164880" imgH="228600" progId="Equation.DSMT4">
                  <p:embed/>
                </p:oleObj>
              </mc:Choice>
              <mc:Fallback>
                <p:oleObj name="Equation" r:id="rId10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910" y="3951288"/>
                        <a:ext cx="157163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615356"/>
              </p:ext>
            </p:extLst>
          </p:nvPr>
        </p:nvGraphicFramePr>
        <p:xfrm>
          <a:off x="5329238" y="6037719"/>
          <a:ext cx="157163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00" name="Equation" r:id="rId12" imgW="164880" imgH="228600" progId="Equation.DSMT4">
                  <p:embed/>
                </p:oleObj>
              </mc:Choice>
              <mc:Fallback>
                <p:oleObj name="Equation" r:id="rId12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9238" y="6037719"/>
                        <a:ext cx="157163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6159110" y="4294663"/>
            <a:ext cx="2745568" cy="1733483"/>
            <a:chOff x="6441290" y="3370522"/>
            <a:chExt cx="2745568" cy="1733483"/>
          </a:xfrm>
        </p:grpSpPr>
        <p:pic>
          <p:nvPicPr>
            <p:cNvPr id="112659" name="Picture 1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1" y="3370522"/>
              <a:ext cx="1652587" cy="1733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229596" y="3571879"/>
              <a:ext cx="957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200" dirty="0" smtClean="0"/>
                <a:t>Divisor capacitivo</a:t>
              </a:r>
              <a:endParaRPr lang="es-PE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41290" y="4044708"/>
              <a:ext cx="9572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200" dirty="0" smtClean="0"/>
                <a:t>resorte</a:t>
              </a:r>
              <a:endParaRPr lang="es-PE" sz="12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084168" y="6320353"/>
            <a:ext cx="2816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MEMS: Micro electro-mechanical system 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2685" name="Picture 45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110" y="2496458"/>
            <a:ext cx="2115954" cy="146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Acelerómetro MEMS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71258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2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Sensores </a:t>
            </a:r>
            <a:r>
              <a:rPr lang="es-PE" sz="2600" dirty="0"/>
              <a:t>Propioceptivos: </a:t>
            </a:r>
            <a:r>
              <a:rPr lang="es-PE" dirty="0"/>
              <a:t>Aceleración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0174" y="4115870"/>
            <a:ext cx="8499514" cy="2409473"/>
          </a:xfrm>
        </p:spPr>
        <p:txBody>
          <a:bodyPr>
            <a:normAutofit/>
          </a:bodyPr>
          <a:lstStyle/>
          <a:p>
            <a:r>
              <a:rPr lang="es-PE" sz="2000" dirty="0" smtClean="0"/>
              <a:t>Puede medir hasta </a:t>
            </a:r>
            <a:r>
              <a:rPr lang="es-P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s-PE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s-PE" sz="2000" dirty="0" smtClean="0"/>
              <a:t> (</a:t>
            </a:r>
            <a:r>
              <a:rPr lang="es-PE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s-P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≈ 9.81 m/s</a:t>
            </a:r>
            <a:r>
              <a:rPr lang="es-PE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PE" sz="2000" dirty="0" smtClean="0"/>
              <a:t>)</a:t>
            </a:r>
          </a:p>
          <a:p>
            <a:r>
              <a:rPr lang="es-PE" sz="2000" dirty="0" smtClean="0"/>
              <a:t>Usos en robótica:</a:t>
            </a:r>
          </a:p>
          <a:p>
            <a:pPr lvl="1"/>
            <a:r>
              <a:rPr lang="es-PE" sz="1800" dirty="0" smtClean="0"/>
              <a:t>Medir vibraciones cuando hay contactos</a:t>
            </a:r>
          </a:p>
          <a:p>
            <a:pPr lvl="1"/>
            <a:r>
              <a:rPr lang="es-PE" sz="1800" dirty="0" smtClean="0"/>
              <a:t>Como </a:t>
            </a:r>
            <a:r>
              <a:rPr lang="es-PE" sz="1800" dirty="0" err="1" smtClean="0"/>
              <a:t>inclinómetro</a:t>
            </a:r>
            <a:endParaRPr lang="es-PE" sz="1800" dirty="0" smtClean="0"/>
          </a:p>
          <a:p>
            <a:pPr lvl="1"/>
            <a:r>
              <a:rPr lang="es-PE" sz="1800" dirty="0" smtClean="0"/>
              <a:t>Estimación de aceleración en articulaciones</a:t>
            </a:r>
          </a:p>
          <a:p>
            <a:pPr marL="216013" lvl="1" indent="0">
              <a:buNone/>
            </a:pPr>
            <a:r>
              <a:rPr lang="es-P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s-P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(para el modelo dinámico)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91017" y="2084289"/>
            <a:ext cx="2745568" cy="1733483"/>
            <a:chOff x="6441290" y="3370522"/>
            <a:chExt cx="2745568" cy="1733483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1" y="3370522"/>
              <a:ext cx="1652587" cy="1733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229596" y="3571879"/>
              <a:ext cx="957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200" dirty="0" smtClean="0"/>
                <a:t>Divisor capacitivo</a:t>
              </a:r>
              <a:endParaRPr lang="es-PE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41290" y="4044708"/>
              <a:ext cx="9572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200" dirty="0" smtClean="0"/>
                <a:t>resorte</a:t>
              </a:r>
              <a:endParaRPr lang="es-PE" sz="1200" dirty="0"/>
            </a:p>
          </p:txBody>
        </p:sp>
      </p:grp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548" y="2258199"/>
            <a:ext cx="131445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3323" y="2272487"/>
            <a:ext cx="13811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 bwMode="auto">
          <a:xfrm>
            <a:off x="4279477" y="2896974"/>
            <a:ext cx="342900" cy="29199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3669" name="Picture 5" descr="http://www.digikey.com/en/articles/techzone/2013/may/~/media/Images/Article%20Library/TechZone%20Articles/2013/May/Sensor%20Technologies%20for%20Accelerometers/article-2013may-sensor-technologies-for-fig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3293" y="4630399"/>
            <a:ext cx="1684064" cy="138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0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701" y="4813333"/>
            <a:ext cx="1202673" cy="101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58749" y="1460813"/>
            <a:ext cx="8499514" cy="103564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96012" indent="-196012" eaLnBrk="1" hangingPunct="1">
              <a:buFont typeface="Arial" panose="020B0604020202020204" pitchFamily="34" charset="0"/>
              <a:buChar char="•"/>
            </a:pPr>
            <a:r>
              <a:rPr lang="es-PE" sz="2000" dirty="0">
                <a:latin typeface="Gill Sans"/>
              </a:rPr>
              <a:t>Esquema de medición:</a:t>
            </a:r>
          </a:p>
        </p:txBody>
      </p:sp>
      <p:sp>
        <p:nvSpPr>
          <p:cNvPr id="1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Acelerómetro MEMS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9537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600" dirty="0" smtClean="0"/>
              <a:t>Sensores </a:t>
            </a:r>
            <a:r>
              <a:rPr lang="es-PE" sz="2600" dirty="0" smtClean="0"/>
              <a:t>Propioceptivos</a:t>
            </a:r>
            <a:endParaRPr lang="es-PE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49" y="1460812"/>
            <a:ext cx="5014003" cy="4978073"/>
          </a:xfrm>
        </p:spPr>
        <p:txBody>
          <a:bodyPr>
            <a:normAutofit/>
          </a:bodyPr>
          <a:lstStyle/>
          <a:p>
            <a:r>
              <a:rPr lang="es-PE" dirty="0" smtClean="0"/>
              <a:t>Usa:</a:t>
            </a:r>
          </a:p>
          <a:p>
            <a:pPr lvl="1"/>
            <a:r>
              <a:rPr lang="es-PE" dirty="0"/>
              <a:t>Acelerómetros → aceleración lineal</a:t>
            </a:r>
          </a:p>
          <a:p>
            <a:pPr lvl="1"/>
            <a:r>
              <a:rPr lang="es-PE" dirty="0" smtClean="0"/>
              <a:t>Giroscopios → velocidad angular</a:t>
            </a:r>
          </a:p>
          <a:p>
            <a:endParaRPr lang="es-PE" dirty="0" smtClean="0"/>
          </a:p>
          <a:p>
            <a:r>
              <a:rPr lang="es-PE" dirty="0" smtClean="0"/>
              <a:t>Se puede estimar (por integración):</a:t>
            </a:r>
          </a:p>
          <a:p>
            <a:pPr lvl="1"/>
            <a:r>
              <a:rPr lang="es-PE" dirty="0" smtClean="0"/>
              <a:t>Velocidad lineal</a:t>
            </a:r>
          </a:p>
          <a:p>
            <a:pPr lvl="1"/>
            <a:r>
              <a:rPr lang="es-PE" dirty="0" smtClean="0"/>
              <a:t>Posición relativa</a:t>
            </a:r>
          </a:p>
          <a:p>
            <a:pPr lvl="1"/>
            <a:r>
              <a:rPr lang="es-PE" dirty="0" smtClean="0"/>
              <a:t>Orientación</a:t>
            </a:r>
          </a:p>
          <a:p>
            <a:pPr lvl="1"/>
            <a:endParaRPr lang="es-PE" dirty="0" smtClean="0"/>
          </a:p>
          <a:p>
            <a:r>
              <a:rPr lang="es-PE" dirty="0" smtClean="0"/>
              <a:t>Problema:</a:t>
            </a:r>
          </a:p>
          <a:p>
            <a:pPr lvl="1"/>
            <a:r>
              <a:rPr lang="es-PE" dirty="0" smtClean="0"/>
              <a:t>Luego de periodos largos de funcionamiento ocurren errores</a:t>
            </a:r>
          </a:p>
          <a:p>
            <a:pPr lvl="1"/>
            <a:r>
              <a:rPr lang="es-PE" dirty="0" smtClean="0"/>
              <a:t>Necesita referencia externa para corregir.</a:t>
            </a:r>
            <a:endParaRPr lang="es-PE" sz="1600" dirty="0" smtClean="0"/>
          </a:p>
        </p:txBody>
      </p:sp>
      <p:pic>
        <p:nvPicPr>
          <p:cNvPr id="99330" name="Picture 2" descr="http://img.dxcdn.com/productimages/sku_148436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1582" y="3804364"/>
            <a:ext cx="2857500" cy="229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http://www.cosworth.com/media/196117/imu_20comp_20l12_TierThreeFourMainImgLarg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3564" y="151836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Unidad de Medida Inercial (IMU)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7635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431803" y="5151054"/>
            <a:ext cx="8298833" cy="388306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/>
          <a:lstStyle/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 smtClean="0">
                <a:solidFill>
                  <a:schemeClr val="bg1">
                    <a:lumMod val="65000"/>
                  </a:schemeClr>
                </a:solidFill>
              </a:rPr>
              <a:t>Componentes de un robot</a:t>
            </a:r>
            <a:endParaRPr lang="es-PE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Estructura mecánica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Sistemas de actuación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>
                <a:solidFill>
                  <a:schemeClr val="bg1">
                    <a:lumMod val="65000"/>
                  </a:schemeClr>
                </a:solidFill>
              </a:rPr>
              <a:t>3.1.   Motores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65000"/>
                  </a:schemeClr>
                </a:solidFill>
              </a:rPr>
              <a:t>3.2 .  Transmisión</a:t>
            </a:r>
            <a:endParaRPr lang="es-PE" sz="20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Sistemas de </a:t>
            </a:r>
            <a:r>
              <a:rPr lang="es-PE" sz="2400" dirty="0" err="1">
                <a:solidFill>
                  <a:schemeClr val="bg1">
                    <a:lumMod val="65000"/>
                  </a:schemeClr>
                </a:solidFill>
              </a:rPr>
              <a:t>sensado</a:t>
            </a:r>
            <a:endParaRPr lang="es-PE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>
                <a:solidFill>
                  <a:schemeClr val="bg1">
                    <a:lumMod val="65000"/>
                  </a:schemeClr>
                </a:solidFill>
              </a:rPr>
              <a:t>4.1 .  Sensores propioceptivos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b="1" dirty="0">
                <a:solidFill>
                  <a:srgbClr val="0000FF"/>
                </a:solidFill>
              </a:rPr>
              <a:t>4.2 .  Sensores </a:t>
            </a:r>
            <a:r>
              <a:rPr lang="es-PE" sz="2000" b="1" dirty="0" err="1">
                <a:solidFill>
                  <a:srgbClr val="0000FF"/>
                </a:solidFill>
              </a:rPr>
              <a:t>exteroceptivos</a:t>
            </a:r>
            <a:endParaRPr lang="es-PE" sz="2000" b="1" dirty="0">
              <a:solidFill>
                <a:srgbClr val="0000FF"/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Ejemplos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477357"/>
            <a:ext cx="8229600" cy="706657"/>
          </a:xfrm>
        </p:spPr>
        <p:txBody>
          <a:bodyPr>
            <a:normAutofit/>
          </a:bodyPr>
          <a:lstStyle/>
          <a:p>
            <a:r>
              <a:rPr lang="es-PE" dirty="0">
                <a:solidFill>
                  <a:srgbClr val="B51A00"/>
                </a:solidFill>
              </a:rPr>
              <a:t>Temas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50">
        <p14:prism/>
      </p:transition>
    </mc:Choice>
    <mc:Fallback xmlns="">
      <p:transition spd="slow" advTm="5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Componentes de un Robot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20087"/>
          </a:xfrm>
        </p:spPr>
        <p:txBody>
          <a:bodyPr/>
          <a:lstStyle/>
          <a:p>
            <a:pPr marL="268288" indent="-268288">
              <a:spcBef>
                <a:spcPts val="1200"/>
              </a:spcBef>
            </a:pPr>
            <a:r>
              <a:rPr lang="es-PE" dirty="0">
                <a:latin typeface="Comic Sans MS" pitchFamily="66" charset="0"/>
              </a:rPr>
              <a:t>¿Qué </a:t>
            </a:r>
            <a:r>
              <a:rPr lang="es-PE" dirty="0" smtClean="0">
                <a:latin typeface="Comic Sans MS" pitchFamily="66" charset="0"/>
              </a:rPr>
              <a:t>cree que es más importante: control de bajo nivel o de alto nivel? ¿Por qué?</a:t>
            </a:r>
          </a:p>
          <a:p>
            <a:pPr marL="268288" indent="-268288">
              <a:spcBef>
                <a:spcPts val="1200"/>
              </a:spcBef>
            </a:pPr>
            <a:r>
              <a:rPr lang="es-PE" dirty="0" smtClean="0">
                <a:latin typeface="Comic Sans MS" pitchFamily="66" charset="0"/>
              </a:rPr>
              <a:t>¿</a:t>
            </a:r>
            <a:r>
              <a:rPr lang="es-PE" dirty="0">
                <a:latin typeface="Comic Sans MS" pitchFamily="66" charset="0"/>
              </a:rPr>
              <a:t>Qué </a:t>
            </a:r>
            <a:r>
              <a:rPr lang="es-PE" dirty="0" smtClean="0">
                <a:latin typeface="Comic Sans MS" pitchFamily="66" charset="0"/>
              </a:rPr>
              <a:t>método utilizaría para controlar un motor?</a:t>
            </a:r>
          </a:p>
          <a:p>
            <a:pPr marL="268288" indent="-268288">
              <a:spcBef>
                <a:spcPts val="1200"/>
              </a:spcBef>
            </a:pPr>
            <a:r>
              <a:rPr lang="es-PE" dirty="0" smtClean="0">
                <a:latin typeface="Comic Sans MS" pitchFamily="66" charset="0"/>
              </a:rPr>
              <a:t>¿Dónde (en qué hardware) implementaría el control de un motor?</a:t>
            </a:r>
          </a:p>
          <a:p>
            <a:pPr marL="268288" indent="-268288">
              <a:spcBef>
                <a:spcPts val="1200"/>
              </a:spcBef>
            </a:pPr>
            <a:r>
              <a:rPr lang="es-PE" dirty="0" smtClean="0">
                <a:latin typeface="Comic Sans MS" pitchFamily="66" charset="0"/>
              </a:rPr>
              <a:t>¿Y si fuesen 30 motores en simultáneo?</a:t>
            </a:r>
          </a:p>
          <a:p>
            <a:pPr marL="268288" indent="-268288">
              <a:spcBef>
                <a:spcPts val="1200"/>
              </a:spcBef>
            </a:pPr>
            <a:r>
              <a:rPr lang="es-PE" dirty="0" smtClean="0">
                <a:latin typeface="Comic Sans MS" pitchFamily="66" charset="0"/>
              </a:rPr>
              <a:t>Se tiene un plano (2D) con obstáculos y se desea ir de un punto A </a:t>
            </a:r>
            <a:r>
              <a:rPr lang="es-PE" dirty="0" err="1" smtClean="0">
                <a:latin typeface="Comic Sans MS" pitchFamily="66" charset="0"/>
              </a:rPr>
              <a:t>a</a:t>
            </a:r>
            <a:r>
              <a:rPr lang="es-PE" dirty="0" smtClean="0">
                <a:latin typeface="Comic Sans MS" pitchFamily="66" charset="0"/>
              </a:rPr>
              <a:t> un punto B. ¿Conoce algún método para esto?</a:t>
            </a:r>
          </a:p>
          <a:p>
            <a:pPr marL="268288" indent="-268288">
              <a:spcBef>
                <a:spcPts val="1200"/>
              </a:spcBef>
            </a:pPr>
            <a:r>
              <a:rPr lang="es-PE" dirty="0" smtClean="0">
                <a:latin typeface="Comic Sans MS" pitchFamily="66" charset="0"/>
              </a:rPr>
              <a:t>La pregunta anterior, ¿es alto nivel o bajo nivel?</a:t>
            </a:r>
          </a:p>
          <a:p>
            <a:pPr marL="268288" indent="-268288">
              <a:spcBef>
                <a:spcPts val="1200"/>
              </a:spcBef>
            </a:pPr>
            <a:r>
              <a:rPr lang="es-PE" dirty="0" smtClean="0">
                <a:latin typeface="Comic Sans MS" pitchFamily="66" charset="0"/>
              </a:rPr>
              <a:t>Mencione un ejemplo de control de alto nivel</a:t>
            </a:r>
          </a:p>
        </p:txBody>
      </p:sp>
      <p:sp>
        <p:nvSpPr>
          <p:cNvPr id="21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  <a:ea typeface="Palatino"/>
                <a:cs typeface="Palatino"/>
                <a:sym typeface="Palatino"/>
              </a:rPr>
              <a:t>Preguntas</a:t>
            </a:r>
            <a:endParaRPr lang="es-PE" sz="20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22128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82" name="Picture 106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988" y="4005064"/>
            <a:ext cx="22479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80" name="Picture 10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74" y="5100953"/>
            <a:ext cx="2404406" cy="121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 smtClean="0"/>
              <a:t>Exteroceptivos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5184576"/>
          </a:xfrm>
        </p:spPr>
        <p:txBody>
          <a:bodyPr/>
          <a:lstStyle/>
          <a:p>
            <a:r>
              <a:rPr lang="es-PE" sz="2000" dirty="0" smtClean="0"/>
              <a:t>Basados en </a:t>
            </a:r>
            <a:r>
              <a:rPr lang="es-PE" sz="2000" dirty="0" smtClean="0">
                <a:solidFill>
                  <a:srgbClr val="00B050"/>
                </a:solidFill>
              </a:rPr>
              <a:t>galgas </a:t>
            </a:r>
            <a:r>
              <a:rPr lang="es-PE" sz="2000" dirty="0" err="1" smtClean="0"/>
              <a:t>extensiométricas</a:t>
            </a:r>
            <a:r>
              <a:rPr lang="es-PE" sz="2000" dirty="0" smtClean="0"/>
              <a:t>:</a:t>
            </a:r>
          </a:p>
          <a:p>
            <a:pPr lvl="1"/>
            <a:r>
              <a:rPr lang="es-PE" sz="1800" dirty="0" smtClean="0"/>
              <a:t>Mide </a:t>
            </a:r>
            <a:r>
              <a:rPr lang="es-PE" sz="1800" dirty="0" smtClean="0">
                <a:solidFill>
                  <a:srgbClr val="00B050"/>
                </a:solidFill>
              </a:rPr>
              <a:t>deformación </a:t>
            </a:r>
            <a:r>
              <a:rPr lang="es-PE" sz="1800" dirty="0" smtClean="0"/>
              <a:t>como </a:t>
            </a:r>
            <a:r>
              <a:rPr lang="es-PE" sz="1800" dirty="0" err="1" smtClean="0"/>
              <a:t>consecuencía</a:t>
            </a:r>
            <a:r>
              <a:rPr lang="es-PE" sz="1800" dirty="0" smtClean="0"/>
              <a:t> de fuerza o torque.</a:t>
            </a:r>
          </a:p>
          <a:p>
            <a:pPr lvl="1"/>
            <a:r>
              <a:rPr lang="es-PE" sz="1800" dirty="0" smtClean="0"/>
              <a:t>Resistencia </a:t>
            </a:r>
            <a:r>
              <a:rPr lang="es-P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PE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P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PE" sz="1800" dirty="0" smtClean="0"/>
              <a:t>eléctrica varía con la deformación</a:t>
            </a:r>
          </a:p>
          <a:p>
            <a:pPr lvl="2"/>
            <a:r>
              <a:rPr lang="es-PE" sz="1600" dirty="0" smtClean="0"/>
              <a:t>Cuando la longitud varía</a:t>
            </a:r>
          </a:p>
          <a:p>
            <a:pPr lvl="2"/>
            <a:r>
              <a:rPr lang="es-PE" sz="1600" dirty="0" smtClean="0"/>
              <a:t>Cuando el área varía</a:t>
            </a:r>
            <a:endParaRPr lang="es-PE" sz="1600" dirty="0"/>
          </a:p>
          <a:p>
            <a:pPr>
              <a:spcBef>
                <a:spcPts val="1800"/>
              </a:spcBef>
            </a:pPr>
            <a:r>
              <a:rPr lang="es-PE" sz="2000" dirty="0" smtClean="0"/>
              <a:t>Medición de </a:t>
            </a:r>
            <a:r>
              <a:rPr lang="es-PE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PE" sz="2000" dirty="0" smtClean="0"/>
              <a:t>: puente de </a:t>
            </a:r>
            <a:r>
              <a:rPr lang="es-PE" sz="2000" dirty="0" err="1" smtClean="0"/>
              <a:t>Wheatstone</a:t>
            </a:r>
            <a:r>
              <a:rPr lang="es-PE" sz="2000" dirty="0" smtClean="0"/>
              <a:t> 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9780" y="3397271"/>
            <a:ext cx="2477129" cy="127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8467022" y="4368714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rgbClr val="FFFFFF"/>
                </a:solidFill>
              </a:rPr>
              <a:t>↑R</a:t>
            </a:r>
            <a:endParaRPr lang="es-PE" sz="1200" dirty="0">
              <a:solidFill>
                <a:srgbClr val="FFFFFF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8290879" y="5586713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rgbClr val="FFFFFF"/>
                </a:solidFill>
              </a:rPr>
              <a:t>↓R</a:t>
            </a:r>
            <a:endParaRPr lang="es-PE" sz="1200" dirty="0">
              <a:solidFill>
                <a:srgbClr val="FFFFFF"/>
              </a:solidFill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1022191" y="4167019"/>
            <a:ext cx="2425700" cy="1285310"/>
            <a:chOff x="2149475" y="3734365"/>
            <a:chExt cx="2425700" cy="1285310"/>
          </a:xfrm>
        </p:grpSpPr>
        <p:graphicFrame>
          <p:nvGraphicFramePr>
            <p:cNvPr id="8" name="7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2312076"/>
                </p:ext>
              </p:extLst>
            </p:nvPr>
          </p:nvGraphicFramePr>
          <p:xfrm>
            <a:off x="3308984" y="3734365"/>
            <a:ext cx="217488" cy="3009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768" name="Equation" r:id="rId7" imgW="164880" imgH="228600" progId="Equation.DSMT4">
                    <p:embed/>
                  </p:oleObj>
                </mc:Choice>
                <mc:Fallback>
                  <p:oleObj name="Equation" r:id="rId7" imgW="1648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8984" y="3734365"/>
                          <a:ext cx="217488" cy="3009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8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9900667"/>
                </p:ext>
              </p:extLst>
            </p:nvPr>
          </p:nvGraphicFramePr>
          <p:xfrm>
            <a:off x="3302000" y="4718050"/>
            <a:ext cx="250825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769" name="Equation" r:id="rId9" imgW="190440" imgH="228600" progId="Equation.DSMT4">
                    <p:embed/>
                  </p:oleObj>
                </mc:Choice>
                <mc:Fallback>
                  <p:oleObj name="Equation" r:id="rId9" imgW="19044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2000" y="4718050"/>
                          <a:ext cx="250825" cy="301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10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3334372"/>
                </p:ext>
              </p:extLst>
            </p:nvPr>
          </p:nvGraphicFramePr>
          <p:xfrm>
            <a:off x="4341813" y="4692650"/>
            <a:ext cx="233362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770" name="Equation" r:id="rId11" imgW="177480" imgH="228600" progId="Equation.DSMT4">
                    <p:embed/>
                  </p:oleObj>
                </mc:Choice>
                <mc:Fallback>
                  <p:oleObj name="Equation" r:id="rId11" imgW="1774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1813" y="4692650"/>
                          <a:ext cx="233362" cy="301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11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239812"/>
                </p:ext>
              </p:extLst>
            </p:nvPr>
          </p:nvGraphicFramePr>
          <p:xfrm>
            <a:off x="4364038" y="3821113"/>
            <a:ext cx="200025" cy="217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771" name="Equation" r:id="rId13" imgW="152280" imgH="164880" progId="Equation.DSMT4">
                    <p:embed/>
                  </p:oleObj>
                </mc:Choice>
                <mc:Fallback>
                  <p:oleObj name="Equation" r:id="rId13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4038" y="3821113"/>
                          <a:ext cx="200025" cy="2174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12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5688499"/>
                </p:ext>
              </p:extLst>
            </p:nvPr>
          </p:nvGraphicFramePr>
          <p:xfrm>
            <a:off x="2149475" y="4251325"/>
            <a:ext cx="250825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772" name="Equation" r:id="rId15" imgW="190440" imgH="228600" progId="Equation.DSMT4">
                    <p:embed/>
                  </p:oleObj>
                </mc:Choice>
                <mc:Fallback>
                  <p:oleObj name="Equation" r:id="rId15" imgW="19044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9475" y="4251325"/>
                          <a:ext cx="250825" cy="301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14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0787599"/>
                </p:ext>
              </p:extLst>
            </p:nvPr>
          </p:nvGraphicFramePr>
          <p:xfrm>
            <a:off x="3817938" y="4251325"/>
            <a:ext cx="317500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773" name="Equation" r:id="rId17" imgW="241200" imgH="228600" progId="Equation.DSMT4">
                    <p:embed/>
                  </p:oleObj>
                </mc:Choice>
                <mc:Fallback>
                  <p:oleObj name="Equation" r:id="rId17" imgW="2412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7938" y="4251325"/>
                          <a:ext cx="317500" cy="301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6" name="1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811284"/>
              </p:ext>
            </p:extLst>
          </p:nvPr>
        </p:nvGraphicFramePr>
        <p:xfrm>
          <a:off x="3882034" y="4538049"/>
          <a:ext cx="22510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74" name="Equation" r:id="rId19" imgW="1714320" imgH="482400" progId="Equation.DSMT4">
                  <p:embed/>
                </p:oleObj>
              </mc:Choice>
              <mc:Fallback>
                <p:oleObj name="Equation" r:id="rId19" imgW="17143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2034" y="4538049"/>
                        <a:ext cx="2251075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19 CuadroTexto"/>
          <p:cNvSpPr txBox="1"/>
          <p:nvPr/>
        </p:nvSpPr>
        <p:spPr>
          <a:xfrm>
            <a:off x="907500" y="5926659"/>
            <a:ext cx="426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190500">
              <a:buFontTx/>
              <a:buChar char="-"/>
            </a:pPr>
            <a:r>
              <a:rPr lang="es-PE" sz="1600" dirty="0"/>
              <a:t>Se obtiene </a:t>
            </a:r>
            <a:r>
              <a:rPr lang="es-P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PE" sz="1600" dirty="0"/>
              <a:t> midiendo </a:t>
            </a:r>
            <a:r>
              <a:rPr lang="es-P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s-PE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endParaRPr lang="es-PE" sz="1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190500">
              <a:buFontTx/>
              <a:buChar char="-"/>
            </a:pPr>
            <a:r>
              <a:rPr lang="es-PE" sz="1600" dirty="0" smtClean="0"/>
              <a:t>Usualmente </a:t>
            </a:r>
            <a:r>
              <a:rPr lang="es-P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PE" sz="1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P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s-P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PE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P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s-P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PE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s-P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s-P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PE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PE" sz="1600" dirty="0" smtClean="0"/>
              <a:t>, y </a:t>
            </a:r>
            <a:r>
              <a:rPr lang="es-P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P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s-P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PE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PE" sz="1600" dirty="0" smtClean="0"/>
              <a:t> sin presión</a:t>
            </a:r>
          </a:p>
        </p:txBody>
      </p:sp>
      <p:sp>
        <p:nvSpPr>
          <p:cNvPr id="21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Sensores de Fuerza/Torque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85379" name="Picture 105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055" y="1556792"/>
            <a:ext cx="18764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07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07747"/>
          </a:xfrm>
        </p:spPr>
        <p:txBody>
          <a:bodyPr/>
          <a:lstStyle/>
          <a:p>
            <a:r>
              <a:rPr lang="es-PE" sz="2000" dirty="0" smtClean="0"/>
              <a:t>Usos:</a:t>
            </a:r>
          </a:p>
          <a:p>
            <a:pPr lvl="1"/>
            <a:r>
              <a:rPr lang="es-PE" dirty="0" smtClean="0"/>
              <a:t>Sensor de torque en las articulaciones (ejes)</a:t>
            </a:r>
          </a:p>
          <a:p>
            <a:endParaRPr lang="es-PE" sz="2000" dirty="0"/>
          </a:p>
          <a:p>
            <a:endParaRPr lang="es-PE" sz="2000" dirty="0" smtClean="0"/>
          </a:p>
          <a:p>
            <a:endParaRPr lang="es-PE" sz="3200" dirty="0"/>
          </a:p>
          <a:p>
            <a:endParaRPr lang="es-PE" sz="2000" dirty="0" smtClean="0"/>
          </a:p>
          <a:p>
            <a:pPr lvl="1"/>
            <a:r>
              <a:rPr lang="es-PE" dirty="0"/>
              <a:t>Sensor de fuerza/torque </a:t>
            </a:r>
            <a:r>
              <a:rPr lang="es-PE" dirty="0" smtClean="0"/>
              <a:t>(6D) en </a:t>
            </a:r>
            <a:r>
              <a:rPr lang="es-PE" dirty="0"/>
              <a:t>el efector </a:t>
            </a:r>
            <a:r>
              <a:rPr lang="es-PE" dirty="0" smtClean="0"/>
              <a:t>final:</a:t>
            </a:r>
          </a:p>
          <a:p>
            <a:pPr lvl="2"/>
            <a:r>
              <a:rPr lang="es-PE" dirty="0" smtClean="0"/>
              <a:t>Como discos con galgas </a:t>
            </a:r>
            <a:r>
              <a:rPr lang="es-PE" dirty="0" err="1" smtClean="0"/>
              <a:t>extensiométricas</a:t>
            </a:r>
            <a:endParaRPr lang="es-PE" dirty="0"/>
          </a:p>
          <a:p>
            <a:endParaRPr lang="es-PE" sz="2000" dirty="0"/>
          </a:p>
          <a:p>
            <a:endParaRPr lang="es-PE" sz="2000" dirty="0" smtClean="0"/>
          </a:p>
          <a:p>
            <a:endParaRPr lang="es-PE" sz="2000" dirty="0" smtClean="0"/>
          </a:p>
          <a:p>
            <a:endParaRPr lang="es-PE" sz="2000" dirty="0"/>
          </a:p>
          <a:p>
            <a:endParaRPr lang="es-PE" sz="2000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8467022" y="4368714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rgbClr val="FFFFFF"/>
                </a:solidFill>
              </a:rPr>
              <a:t>↑R</a:t>
            </a:r>
            <a:endParaRPr lang="es-PE" sz="1200" dirty="0">
              <a:solidFill>
                <a:srgbClr val="FFFFFF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8290879" y="5586713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rgbClr val="FFFFFF"/>
                </a:solidFill>
              </a:rPr>
              <a:t>↓R</a:t>
            </a:r>
            <a:endParaRPr lang="es-PE" sz="1200" dirty="0">
              <a:solidFill>
                <a:srgbClr val="FFFFFF"/>
              </a:solidFill>
            </a:endParaRPr>
          </a:p>
        </p:txBody>
      </p:sp>
      <p:pic>
        <p:nvPicPr>
          <p:cNvPr id="53267" name="Picture 19" descr="http://www.datum-electronics.co.uk/media/uploads/1-m425-torque-and-power-transducer-family.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454173"/>
            <a:ext cx="2016224" cy="126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580112" y="2715613"/>
            <a:ext cx="2736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Se colocan entre el motor y la articulación (eje hueco)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pic>
        <p:nvPicPr>
          <p:cNvPr id="53268" name="Picture 2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188" y="4005064"/>
            <a:ext cx="2020252" cy="217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5940152" y="6248345"/>
            <a:ext cx="2972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Ej</a:t>
            </a:r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: seguimiento con fuerza constante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776" y="4813897"/>
            <a:ext cx="2476724" cy="1351407"/>
          </a:xfrm>
          <a:prstGeom prst="rect">
            <a:avLst/>
          </a:prstGeom>
        </p:spPr>
      </p:pic>
      <p:sp>
        <p:nvSpPr>
          <p:cNvPr id="13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Sensores de Fuerza/Torque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16496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6" grpId="0"/>
      <p:bldP spid="2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79609"/>
          </a:xfrm>
        </p:spPr>
        <p:txBody>
          <a:bodyPr/>
          <a:lstStyle/>
          <a:p>
            <a:r>
              <a:rPr lang="es-PE" sz="2000" dirty="0" smtClean="0"/>
              <a:t>Sensores de F/T (6D) en efectores finales: </a:t>
            </a:r>
          </a:p>
        </p:txBody>
      </p:sp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909" y="2348880"/>
            <a:ext cx="1358626" cy="1822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1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964" y="2409841"/>
            <a:ext cx="1384964" cy="1822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4248" y="2780928"/>
            <a:ext cx="4534922" cy="338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222" y="4779917"/>
            <a:ext cx="2084365" cy="13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436096" y="2348880"/>
            <a:ext cx="3273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En los pies de robots humanoides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7747488" y="6176337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Ejemplo: HRP-2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Sensores de Fuerza/Torque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179161" y="6241479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latin typeface="Gill Sans"/>
              </a:rPr>
              <a:t>Sensores </a:t>
            </a:r>
            <a:r>
              <a:rPr lang="es-PE" sz="1400" dirty="0" err="1" smtClean="0">
                <a:latin typeface="Gill Sans"/>
              </a:rPr>
              <a:t>Robotiq</a:t>
            </a:r>
            <a:endParaRPr lang="es-PE" sz="14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8615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79609"/>
          </a:xfrm>
        </p:spPr>
        <p:txBody>
          <a:bodyPr/>
          <a:lstStyle/>
          <a:p>
            <a:r>
              <a:rPr lang="es-PE" sz="2000" dirty="0" smtClean="0"/>
              <a:t>Ensamblaje activo: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489198" y="621203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200" dirty="0">
                <a:solidFill>
                  <a:schemeClr val="bg1">
                    <a:lumMod val="65000"/>
                  </a:schemeClr>
                </a:solidFill>
              </a:rPr>
              <a:t>https://www.youtube.com/watch?v=-</a:t>
            </a:r>
            <a:r>
              <a:rPr lang="es-PE" sz="1200" dirty="0" smtClean="0">
                <a:solidFill>
                  <a:schemeClr val="bg1">
                    <a:lumMod val="65000"/>
                  </a:schemeClr>
                </a:solidFill>
              </a:rPr>
              <a:t>OFtq217_OQ</a:t>
            </a:r>
            <a:endParaRPr lang="es-P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active_assemb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1655" y="2276872"/>
            <a:ext cx="5065487" cy="3799115"/>
          </a:xfrm>
          <a:prstGeom prst="rect">
            <a:avLst/>
          </a:prstGeom>
        </p:spPr>
      </p:pic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Sensores de Fuerza/Torque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2074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0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5112568"/>
          </a:xfrm>
        </p:spPr>
        <p:txBody>
          <a:bodyPr/>
          <a:lstStyle/>
          <a:p>
            <a:r>
              <a:rPr lang="es-PE" sz="2000" dirty="0" smtClean="0"/>
              <a:t>Terminado de una superficie</a:t>
            </a:r>
          </a:p>
          <a:p>
            <a:pPr lvl="1"/>
            <a:r>
              <a:rPr lang="es-PE" sz="1800" dirty="0" smtClean="0"/>
              <a:t>Sensor de F/T para mantener contact</a:t>
            </a:r>
            <a:r>
              <a:rPr lang="es-PE" dirty="0" smtClean="0"/>
              <a:t>o constante con la superficie</a:t>
            </a:r>
            <a:endParaRPr lang="es-PE" sz="1800" dirty="0" smtClean="0"/>
          </a:p>
        </p:txBody>
      </p:sp>
      <p:pic>
        <p:nvPicPr>
          <p:cNvPr id="9" name="terminado_superfici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5459.48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2564904"/>
            <a:ext cx="4704522" cy="352839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Sensores de Fuerza/Torque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04856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6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5112568"/>
          </a:xfrm>
        </p:spPr>
        <p:txBody>
          <a:bodyPr/>
          <a:lstStyle/>
          <a:p>
            <a:r>
              <a:rPr lang="es-PE" sz="2000" dirty="0" smtClean="0"/>
              <a:t>RCC: </a:t>
            </a:r>
            <a:r>
              <a:rPr lang="es-PE" sz="2000" dirty="0" err="1" smtClean="0"/>
              <a:t>Remote</a:t>
            </a:r>
            <a:r>
              <a:rPr lang="es-PE" sz="2000" dirty="0" smtClean="0"/>
              <a:t> Center of </a:t>
            </a:r>
            <a:r>
              <a:rPr lang="es-PE" sz="2000" dirty="0" err="1" smtClean="0"/>
              <a:t>Compliance</a:t>
            </a:r>
            <a:endParaRPr lang="es-PE" sz="2000" dirty="0" smtClean="0"/>
          </a:p>
          <a:p>
            <a:pPr lvl="1"/>
            <a:r>
              <a:rPr lang="es-PE" sz="1800" dirty="0" smtClean="0"/>
              <a:t>Se colocan en el efector final</a:t>
            </a:r>
          </a:p>
          <a:p>
            <a:pPr lvl="1"/>
            <a:r>
              <a:rPr lang="es-PE" sz="1800" dirty="0" smtClean="0"/>
              <a:t>Introducen </a:t>
            </a:r>
            <a:r>
              <a:rPr lang="es-PE" sz="1800" dirty="0" err="1" smtClean="0"/>
              <a:t>complianza</a:t>
            </a:r>
            <a:r>
              <a:rPr lang="es-PE" sz="1800" dirty="0" smtClean="0"/>
              <a:t> pasiva del efector final</a:t>
            </a:r>
          </a:p>
          <a:p>
            <a:endParaRPr lang="es-PE" sz="2000" dirty="0"/>
          </a:p>
          <a:p>
            <a:endParaRPr lang="es-PE" sz="2000" dirty="0" smtClean="0"/>
          </a:p>
          <a:p>
            <a:endParaRPr lang="es-PE" sz="2000" dirty="0"/>
          </a:p>
          <a:p>
            <a:endParaRPr lang="es-PE" sz="2000" dirty="0" smtClean="0"/>
          </a:p>
          <a:p>
            <a:endParaRPr lang="es-PE" sz="2000" dirty="0" smtClean="0"/>
          </a:p>
          <a:p>
            <a:endParaRPr lang="es-PE" sz="1600" dirty="0"/>
          </a:p>
          <a:p>
            <a:endParaRPr lang="es-PE" sz="2000" dirty="0" smtClean="0"/>
          </a:p>
          <a:p>
            <a:endParaRPr lang="es-PE" sz="4400" dirty="0"/>
          </a:p>
          <a:p>
            <a:r>
              <a:rPr lang="es-PE" sz="2000" dirty="0" smtClean="0"/>
              <a:t>Usados para insertar objetos</a:t>
            </a:r>
            <a:endParaRPr lang="es-PE" sz="2000" dirty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9277" y="3160365"/>
            <a:ext cx="5235051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742668" y="2899648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fuerza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833887" y="4530328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RCC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RCC Pasivos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5780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4986894"/>
          </a:xfrm>
        </p:spPr>
        <p:txBody>
          <a:bodyPr/>
          <a:lstStyle/>
          <a:p>
            <a:r>
              <a:rPr lang="es-PE" sz="2000" dirty="0" smtClean="0">
                <a:solidFill>
                  <a:srgbClr val="00B050"/>
                </a:solidFill>
              </a:rPr>
              <a:t>Sensores de infrarrojo</a:t>
            </a:r>
          </a:p>
          <a:p>
            <a:endParaRPr lang="es-PE" sz="2400" dirty="0"/>
          </a:p>
          <a:p>
            <a:endParaRPr lang="es-PE" sz="2400" dirty="0" smtClean="0"/>
          </a:p>
          <a:p>
            <a:endParaRPr lang="es-PE" sz="2400" dirty="0" smtClean="0"/>
          </a:p>
          <a:p>
            <a:endParaRPr lang="es-PE" sz="2400" dirty="0" smtClean="0"/>
          </a:p>
          <a:p>
            <a:endParaRPr lang="es-PE" sz="2000" dirty="0" smtClean="0"/>
          </a:p>
          <a:p>
            <a:r>
              <a:rPr lang="es-PE" sz="2000" dirty="0" smtClean="0">
                <a:solidFill>
                  <a:srgbClr val="00B050"/>
                </a:solidFill>
              </a:rPr>
              <a:t>Sensores de ultrasonido</a:t>
            </a:r>
          </a:p>
          <a:p>
            <a:endParaRPr lang="es-PE" sz="2400" dirty="0"/>
          </a:p>
          <a:p>
            <a:endParaRPr lang="es-PE" sz="2400" dirty="0" smtClean="0"/>
          </a:p>
          <a:p>
            <a:endParaRPr lang="es-PE" sz="2400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560" y="2393074"/>
            <a:ext cx="1514484" cy="125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1675888" y="2160007"/>
            <a:ext cx="12602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dirty="0" smtClean="0"/>
              <a:t>Transmisor LED IR</a:t>
            </a:r>
            <a:endParaRPr lang="es-PE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3755825" y="2142460"/>
            <a:ext cx="10447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dirty="0" smtClean="0"/>
              <a:t>Receptor (fotodiodo o fototransistor)</a:t>
            </a:r>
            <a:endParaRPr lang="es-PE" sz="1050" dirty="0"/>
          </a:p>
        </p:txBody>
      </p:sp>
      <p:pic>
        <p:nvPicPr>
          <p:cNvPr id="11" name="Picture 2" descr="http://mpe-s1-p.mlstatic.com/modulo-sensor-infrarojo-tcrt5000-robot-seguidor-de-linea-16127-MPE20114966037_062014-F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2789" y="2278345"/>
            <a:ext cx="2429651" cy="136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559" y="4797152"/>
            <a:ext cx="2700486" cy="122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4"/>
          <p:cNvGrpSpPr/>
          <p:nvPr/>
        </p:nvGrpSpPr>
        <p:grpSpPr>
          <a:xfrm>
            <a:off x="5398140" y="4344567"/>
            <a:ext cx="3351853" cy="2127111"/>
            <a:chOff x="2849681" y="2008161"/>
            <a:chExt cx="3523824" cy="226383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681" y="2008161"/>
              <a:ext cx="3523824" cy="1922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4" descr="http://www.instructables.com/files/deriv/F90/JYNW/H7UR7RCS/F90JYNWH7UR7RCS.LARGE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 bwMode="auto">
            <a:xfrm>
              <a:off x="4405060" y="3698544"/>
              <a:ext cx="413066" cy="573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CuadroTexto"/>
          <p:cNvSpPr txBox="1"/>
          <p:nvPr/>
        </p:nvSpPr>
        <p:spPr>
          <a:xfrm>
            <a:off x="5958840" y="6453336"/>
            <a:ext cx="2132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latin typeface="Gill Sans"/>
              </a:rPr>
              <a:t>Ángulo de emisión ~ 30°</a:t>
            </a:r>
            <a:endParaRPr lang="es-PE" sz="1400" dirty="0">
              <a:latin typeface="Gill San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036624" y="6416258"/>
            <a:ext cx="2175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latin typeface="Gill Sans"/>
              </a:rPr>
              <a:t>Utiliza el tiempo de vuelo</a:t>
            </a:r>
            <a:endParaRPr lang="es-PE" sz="1400" dirty="0">
              <a:latin typeface="Gill Sans"/>
            </a:endParaRPr>
          </a:p>
        </p:txBody>
      </p:sp>
      <p:sp>
        <p:nvSpPr>
          <p:cNvPr id="1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Sensores de Proximidad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56395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  <p:bldP spid="1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79609"/>
          </a:xfrm>
        </p:spPr>
        <p:txBody>
          <a:bodyPr/>
          <a:lstStyle/>
          <a:p>
            <a:r>
              <a:rPr lang="es-PE" sz="2000" dirty="0" smtClean="0">
                <a:solidFill>
                  <a:srgbClr val="00B050"/>
                </a:solidFill>
              </a:rPr>
              <a:t>Sensores láser</a:t>
            </a:r>
          </a:p>
          <a:p>
            <a:pPr lvl="1">
              <a:spcBef>
                <a:spcPts val="600"/>
              </a:spcBef>
            </a:pPr>
            <a:r>
              <a:rPr lang="es-PE" dirty="0" smtClean="0"/>
              <a:t>Llamados:</a:t>
            </a:r>
          </a:p>
          <a:p>
            <a:pPr lvl="2">
              <a:spcBef>
                <a:spcPts val="600"/>
              </a:spcBef>
            </a:pPr>
            <a:r>
              <a:rPr lang="es-PE" sz="1600" dirty="0" smtClean="0"/>
              <a:t>LIDAR (</a:t>
            </a:r>
            <a:r>
              <a:rPr lang="en-US" sz="1600" dirty="0" smtClean="0"/>
              <a:t>Light Detection and Ranging)</a:t>
            </a:r>
          </a:p>
          <a:p>
            <a:pPr lvl="2">
              <a:spcBef>
                <a:spcPts val="600"/>
              </a:spcBef>
            </a:pPr>
            <a:r>
              <a:rPr lang="en-US" sz="1600" dirty="0" smtClean="0"/>
              <a:t>LADAR (an</a:t>
            </a:r>
            <a:r>
              <a:rPr lang="es-PE" sz="1600" dirty="0" err="1" smtClean="0"/>
              <a:t>álogo</a:t>
            </a:r>
            <a:r>
              <a:rPr lang="es-PE" sz="1600" dirty="0" smtClean="0"/>
              <a:t> a radar)</a:t>
            </a:r>
          </a:p>
          <a:p>
            <a:pPr lvl="2">
              <a:spcBef>
                <a:spcPts val="600"/>
              </a:spcBef>
            </a:pPr>
            <a:r>
              <a:rPr lang="es-PE" sz="1600" dirty="0" smtClean="0"/>
              <a:t>Laser </a:t>
            </a:r>
            <a:r>
              <a:rPr lang="es-PE" sz="1600" dirty="0" err="1" smtClean="0"/>
              <a:t>Rangefinder</a:t>
            </a:r>
            <a:endParaRPr lang="es-PE" sz="1600" dirty="0" smtClean="0"/>
          </a:p>
          <a:p>
            <a:pPr lvl="1">
              <a:spcBef>
                <a:spcPts val="600"/>
              </a:spcBef>
            </a:pPr>
            <a:r>
              <a:rPr lang="es-PE" dirty="0" smtClean="0"/>
              <a:t>Utiliza el tiempo de vuelo</a:t>
            </a:r>
            <a:endParaRPr lang="es-PE" dirty="0"/>
          </a:p>
          <a:p>
            <a:endParaRPr lang="es-PE" sz="2400" dirty="0" smtClean="0"/>
          </a:p>
          <a:p>
            <a:endParaRPr lang="es-PE" sz="2400" dirty="0" smtClean="0"/>
          </a:p>
          <a:p>
            <a:endParaRPr lang="es-PE" sz="2400" dirty="0" smtClean="0"/>
          </a:p>
          <a:p>
            <a:endParaRPr lang="es-PE" sz="2400" dirty="0" smtClean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489" y="1844824"/>
            <a:ext cx="2966951" cy="190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6971" y="4413580"/>
            <a:ext cx="1065597" cy="14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upload.wikimedia.org/wikipedia/commons/9/9d/LIDAR_equipped_mobile_robot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45"/>
          <a:stretch/>
        </p:blipFill>
        <p:spPr bwMode="auto">
          <a:xfrm>
            <a:off x="1259632" y="4161616"/>
            <a:ext cx="2323161" cy="1996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3946"/>
            <a:ext cx="2947171" cy="191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15"/>
          <p:cNvSpPr txBox="1"/>
          <p:nvPr/>
        </p:nvSpPr>
        <p:spPr>
          <a:xfrm>
            <a:off x="7189243" y="4314031"/>
            <a:ext cx="767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err="1" smtClean="0"/>
              <a:t>Velodyne</a:t>
            </a:r>
            <a:endParaRPr lang="es-PE" sz="1200" dirty="0"/>
          </a:p>
        </p:txBody>
      </p:sp>
      <p:sp>
        <p:nvSpPr>
          <p:cNvPr id="11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Sensores de Proximidad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96991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Sensores</a:t>
            </a:r>
            <a:r>
              <a:rPr lang="en-US" dirty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8749" y="1460812"/>
            <a:ext cx="4811752" cy="4978073"/>
          </a:xfrm>
        </p:spPr>
        <p:txBody>
          <a:bodyPr/>
          <a:lstStyle/>
          <a:p>
            <a:r>
              <a:rPr lang="es-PE" dirty="0" smtClean="0"/>
              <a:t>Ejemplo: </a:t>
            </a:r>
            <a:r>
              <a:rPr lang="es-PE" dirty="0" err="1" smtClean="0"/>
              <a:t>Velodyne</a:t>
            </a:r>
            <a:endParaRPr lang="es-PE" dirty="0" smtClean="0"/>
          </a:p>
          <a:p>
            <a:pPr lvl="1">
              <a:spcBef>
                <a:spcPts val="900"/>
              </a:spcBef>
            </a:pPr>
            <a:r>
              <a:rPr lang="es-PE" dirty="0" smtClean="0"/>
              <a:t>Vueltas </a:t>
            </a:r>
            <a:r>
              <a:rPr lang="es-PE" dirty="0" smtClean="0"/>
              <a:t>15 veces por segundo (15Hz</a:t>
            </a:r>
            <a:r>
              <a:rPr lang="es-PE" dirty="0" smtClean="0"/>
              <a:t>)</a:t>
            </a:r>
          </a:p>
          <a:p>
            <a:pPr lvl="1">
              <a:spcBef>
                <a:spcPts val="900"/>
              </a:spcBef>
            </a:pPr>
            <a:r>
              <a:rPr lang="es-PE" dirty="0" smtClean="0"/>
              <a:t>Campo </a:t>
            </a:r>
            <a:r>
              <a:rPr lang="es-PE" dirty="0"/>
              <a:t>visual: 360° y 26.8° de elevación</a:t>
            </a:r>
          </a:p>
          <a:p>
            <a:pPr lvl="1">
              <a:spcBef>
                <a:spcPts val="900"/>
              </a:spcBef>
            </a:pPr>
            <a:r>
              <a:rPr lang="es-PE" dirty="0"/>
              <a:t>&gt; 1.3 millones de puntos por segundo</a:t>
            </a:r>
          </a:p>
          <a:p>
            <a:pPr lvl="1">
              <a:spcBef>
                <a:spcPts val="900"/>
              </a:spcBef>
            </a:pPr>
            <a:r>
              <a:rPr lang="es-PE" dirty="0"/>
              <a:t>Distancia: 2cm, profundidad: 50m</a:t>
            </a:r>
          </a:p>
        </p:txBody>
      </p:sp>
      <p:pic>
        <p:nvPicPr>
          <p:cNvPr id="118786" name="Picture 2" descr="http://www.extremetech.com/wp-content/uploads/2012/08/Google500KmilesLexu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2833" y="3910840"/>
            <a:ext cx="4294297" cy="2380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Sensores de Proximidad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64996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5107954"/>
          </a:xfrm>
        </p:spPr>
        <p:txBody>
          <a:bodyPr/>
          <a:lstStyle/>
          <a:p>
            <a:r>
              <a:rPr lang="es-PE" sz="2000" dirty="0" smtClean="0">
                <a:solidFill>
                  <a:srgbClr val="00B050"/>
                </a:solidFill>
              </a:rPr>
              <a:t>Luz estructurada</a:t>
            </a:r>
          </a:p>
          <a:p>
            <a:pPr lvl="1"/>
            <a:r>
              <a:rPr lang="es-PE" dirty="0" smtClean="0"/>
              <a:t>Proyector láser + cámara receptora</a:t>
            </a:r>
          </a:p>
          <a:p>
            <a:pPr lvl="1"/>
            <a:endParaRPr lang="es-PE" sz="2000" dirty="0"/>
          </a:p>
          <a:p>
            <a:pPr lvl="1"/>
            <a:endParaRPr lang="es-PE" sz="2000" dirty="0" smtClean="0"/>
          </a:p>
          <a:p>
            <a:pPr lvl="1"/>
            <a:endParaRPr lang="es-PE" sz="2000" dirty="0"/>
          </a:p>
          <a:p>
            <a:pPr lvl="1"/>
            <a:endParaRPr lang="es-PE" sz="3200" dirty="0" smtClean="0"/>
          </a:p>
          <a:p>
            <a:pPr lvl="1"/>
            <a:endParaRPr lang="es-PE" sz="2000" dirty="0"/>
          </a:p>
          <a:p>
            <a:pPr lvl="1"/>
            <a:endParaRPr lang="es-PE" sz="2000" dirty="0" smtClean="0"/>
          </a:p>
          <a:p>
            <a:pPr lvl="1"/>
            <a:endParaRPr lang="es-PE" sz="1200" dirty="0" smtClean="0"/>
          </a:p>
          <a:p>
            <a:pPr lvl="1"/>
            <a:r>
              <a:rPr lang="es-PE" dirty="0" smtClean="0"/>
              <a:t>Ejemplo: </a:t>
            </a:r>
            <a:r>
              <a:rPr lang="es-PE" dirty="0" err="1" smtClean="0"/>
              <a:t>Kinect</a:t>
            </a:r>
            <a:r>
              <a:rPr lang="es-PE" dirty="0" smtClean="0"/>
              <a:t> v1</a:t>
            </a:r>
          </a:p>
        </p:txBody>
      </p:sp>
      <p:pic>
        <p:nvPicPr>
          <p:cNvPr id="6" name="Picture 3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524" y="2420888"/>
            <a:ext cx="3060272" cy="21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3986" y="2723897"/>
            <a:ext cx="715354" cy="56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962" y="2709037"/>
            <a:ext cx="728603" cy="55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671" y="2713808"/>
            <a:ext cx="791583" cy="56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www.dh.aist.go.jp/~shun/research/calibration/fig/a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6059" y="3475390"/>
            <a:ext cx="936043" cy="103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012160" y="2298358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Envía patrones conocidos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968" y="5373216"/>
            <a:ext cx="2501056" cy="121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0713" y="5402709"/>
            <a:ext cx="1531692" cy="119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Sensores de Proximidad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16328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Temas</a:t>
            </a:r>
            <a:endParaRPr lang="es-PE" dirty="0"/>
          </a:p>
        </p:txBody>
      </p:sp>
      <p:sp>
        <p:nvSpPr>
          <p:cNvPr id="7" name="Rectangle 16"/>
          <p:cNvSpPr/>
          <p:nvPr/>
        </p:nvSpPr>
        <p:spPr bwMode="auto">
          <a:xfrm>
            <a:off x="431803" y="2204864"/>
            <a:ext cx="8298833" cy="388306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/>
          <a:lstStyle/>
          <a:p>
            <a:pPr marL="457200" indent="-457200">
              <a:lnSpc>
                <a:spcPts val="4500"/>
              </a:lnSpc>
              <a:spcBef>
                <a:spcPts val="300"/>
              </a:spcBef>
            </a:pP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Componentes de un robot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</a:pPr>
            <a:r>
              <a:rPr lang="es-PE" b="1" dirty="0">
                <a:solidFill>
                  <a:srgbClr val="0000FF"/>
                </a:solidFill>
              </a:rPr>
              <a:t>Estructura mecánica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50000"/>
                  </a:schemeClr>
                </a:solidFill>
              </a:rPr>
              <a:t>Sistemas de actuación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</a:rPr>
              <a:t>3.1.   Motores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</a:rPr>
              <a:t>3.2 .  Transmisión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50000"/>
                  </a:schemeClr>
                </a:solidFill>
              </a:rPr>
              <a:t>Sistemas de </a:t>
            </a:r>
            <a:r>
              <a:rPr lang="es-PE" sz="2400" dirty="0" err="1">
                <a:solidFill>
                  <a:schemeClr val="bg1">
                    <a:lumMod val="50000"/>
                  </a:schemeClr>
                </a:solidFill>
              </a:rPr>
              <a:t>sensado</a:t>
            </a:r>
            <a:endParaRPr lang="es-P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</a:rPr>
              <a:t>4.1 .  Sensores propioceptivos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</a:rPr>
              <a:t>4.2 .  Sensores </a:t>
            </a:r>
            <a:r>
              <a:rPr lang="es-PE" sz="2000" dirty="0" err="1" smtClean="0">
                <a:solidFill>
                  <a:schemeClr val="bg1">
                    <a:lumMod val="50000"/>
                  </a:schemeClr>
                </a:solidFill>
              </a:rPr>
              <a:t>exteroceptivos</a:t>
            </a:r>
            <a:endParaRPr lang="es-PE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50000"/>
                  </a:schemeClr>
                </a:solidFill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220912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968975" y="1343354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 smtClean="0"/>
              <a:t>Kinect v1</a:t>
            </a:r>
            <a:endParaRPr lang="es-PE" sz="1800" dirty="0"/>
          </a:p>
        </p:txBody>
      </p:sp>
      <p:pic>
        <p:nvPicPr>
          <p:cNvPr id="16" name="kinectv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9553" y="1814663"/>
            <a:ext cx="6226061" cy="4150707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2227355" y="613407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s-PE" sz="1200" dirty="0" smtClean="0">
                <a:solidFill>
                  <a:schemeClr val="bg1">
                    <a:lumMod val="65000"/>
                  </a:schemeClr>
                </a:solidFill>
              </a:rPr>
              <a:t>www.youtube.com/watch?v=uq9SEJxZiUg</a:t>
            </a:r>
            <a:endParaRPr lang="es-P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Sensores de Proximidad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50855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79609"/>
          </a:xfrm>
        </p:spPr>
        <p:txBody>
          <a:bodyPr/>
          <a:lstStyle/>
          <a:p>
            <a:r>
              <a:rPr lang="es-PE" sz="2000" dirty="0" smtClean="0">
                <a:solidFill>
                  <a:srgbClr val="00B050"/>
                </a:solidFill>
              </a:rPr>
              <a:t>Cámaras de tiempo de vuelo</a:t>
            </a:r>
          </a:p>
          <a:p>
            <a:pPr lvl="1"/>
            <a:r>
              <a:rPr lang="es-PE" sz="1800" dirty="0" smtClean="0"/>
              <a:t>Toda la escena se captura al mismo tiempo</a:t>
            </a:r>
          </a:p>
          <a:p>
            <a:pPr lvl="1"/>
            <a:endParaRPr lang="es-PE" sz="2000" dirty="0"/>
          </a:p>
          <a:p>
            <a:pPr lvl="1"/>
            <a:endParaRPr lang="es-PE" sz="2000" dirty="0" smtClean="0"/>
          </a:p>
          <a:p>
            <a:pPr lvl="1"/>
            <a:endParaRPr lang="es-PE" dirty="0"/>
          </a:p>
          <a:p>
            <a:pPr lvl="1"/>
            <a:endParaRPr lang="es-PE" sz="2000" dirty="0" smtClean="0"/>
          </a:p>
          <a:p>
            <a:pPr lvl="1"/>
            <a:endParaRPr lang="es-PE" sz="1600" dirty="0"/>
          </a:p>
          <a:p>
            <a:pPr lvl="1"/>
            <a:endParaRPr lang="es-PE" sz="1600" dirty="0" smtClean="0"/>
          </a:p>
          <a:p>
            <a:pPr lvl="1"/>
            <a:r>
              <a:rPr lang="es-PE" sz="1800" dirty="0" smtClean="0"/>
              <a:t>Ejemplo: </a:t>
            </a:r>
            <a:r>
              <a:rPr lang="es-PE" sz="1600" dirty="0" err="1" smtClean="0"/>
              <a:t>Kinect</a:t>
            </a:r>
            <a:r>
              <a:rPr lang="es-PE" sz="1600" dirty="0" smtClean="0"/>
              <a:t> v2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3737696" cy="146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531049"/>
            <a:ext cx="2592708" cy="150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Cerrar llave"/>
          <p:cNvSpPr/>
          <p:nvPr/>
        </p:nvSpPr>
        <p:spPr bwMode="auto">
          <a:xfrm rot="5400000">
            <a:off x="4208833" y="3443256"/>
            <a:ext cx="145627" cy="741217"/>
          </a:xfrm>
          <a:prstGeom prst="rightBrace">
            <a:avLst>
              <a:gd name="adj1" fmla="val 70230"/>
              <a:gd name="adj2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17959" y="3910849"/>
            <a:ext cx="1527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Photonic</a:t>
            </a:r>
            <a:r>
              <a:rPr lang="es-PE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 </a:t>
            </a:r>
            <a:r>
              <a:rPr lang="es-PE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Mixer</a:t>
            </a:r>
            <a:r>
              <a:rPr lang="es-PE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 </a:t>
            </a:r>
            <a:r>
              <a:rPr lang="es-PE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Device</a:t>
            </a:r>
            <a:endParaRPr lang="es-PE" sz="105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848844" y="4007829"/>
            <a:ext cx="1527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Photonic</a:t>
            </a:r>
            <a:r>
              <a:rPr lang="es-PE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 </a:t>
            </a:r>
            <a:r>
              <a:rPr lang="es-PE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Mixer</a:t>
            </a:r>
            <a:r>
              <a:rPr lang="es-PE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 </a:t>
            </a:r>
            <a:r>
              <a:rPr lang="es-PE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Device</a:t>
            </a:r>
            <a:endParaRPr lang="es-PE" sz="105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8196" y="4672868"/>
            <a:ext cx="1611676" cy="55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827" y="5330744"/>
            <a:ext cx="2196814" cy="110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10"/>
          <p:cNvSpPr txBox="1"/>
          <p:nvPr/>
        </p:nvSpPr>
        <p:spPr>
          <a:xfrm>
            <a:off x="1187624" y="6381328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Cámara de color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905461" y="6413266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Cámara infrarroja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627784" y="6413266"/>
            <a:ext cx="893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Proyector de infrarrojo</a:t>
            </a:r>
            <a:endParaRPr lang="es-PE" sz="10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784077"/>
            <a:ext cx="1698846" cy="169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3373" y="4797931"/>
            <a:ext cx="1707059" cy="163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Sensores de Proximidad</a:t>
            </a:r>
          </a:p>
        </p:txBody>
      </p:sp>
    </p:spTree>
    <p:extLst>
      <p:ext uri="{BB962C8B-B14F-4D97-AF65-F5344CB8AC3E}">
        <p14:creationId xmlns:p14="http://schemas.microsoft.com/office/powerpoint/2010/main" val="150836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4" grpId="0"/>
      <p:bldP spid="27" grpId="0"/>
      <p:bldP spid="28" grpId="0"/>
      <p:bldP spid="2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5236790"/>
          </a:xfrm>
        </p:spPr>
        <p:txBody>
          <a:bodyPr/>
          <a:lstStyle/>
          <a:p>
            <a:r>
              <a:rPr lang="es-PE" sz="2000" dirty="0" smtClean="0"/>
              <a:t>Arreglos de elementos </a:t>
            </a:r>
            <a:r>
              <a:rPr lang="es-PE" sz="2000" dirty="0" err="1" smtClean="0"/>
              <a:t>fotoresistivos</a:t>
            </a:r>
            <a:r>
              <a:rPr lang="es-PE" sz="2000" dirty="0" smtClean="0"/>
              <a:t>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(pixel) </a:t>
            </a:r>
            <a:r>
              <a:rPr lang="es-PE" sz="2000" dirty="0" smtClean="0"/>
              <a:t>que convierten</a:t>
            </a:r>
          </a:p>
          <a:p>
            <a:pPr marL="0" indent="0" algn="ctr">
              <a:buNone/>
            </a:pPr>
            <a:r>
              <a:rPr lang="es-PE" sz="1800" dirty="0" smtClean="0"/>
              <a:t>Energía luminosa  →  Energía eléctrica</a:t>
            </a:r>
          </a:p>
          <a:p>
            <a:pPr>
              <a:spcBef>
                <a:spcPts val="1200"/>
              </a:spcBef>
            </a:pPr>
            <a:r>
              <a:rPr lang="es-PE" dirty="0"/>
              <a:t>Tecnologías existentes:</a:t>
            </a:r>
          </a:p>
          <a:p>
            <a:pPr marL="533400" lvl="1" indent="-158750"/>
            <a:r>
              <a:rPr lang="es-PE" dirty="0" smtClean="0">
                <a:solidFill>
                  <a:srgbClr val="00B050"/>
                </a:solidFill>
              </a:rPr>
              <a:t>CCD</a:t>
            </a:r>
            <a:r>
              <a:rPr lang="es-PE" dirty="0" smtClean="0"/>
              <a:t>: </a:t>
            </a:r>
            <a:r>
              <a:rPr lang="es-PE" dirty="0" err="1" smtClean="0"/>
              <a:t>Charge</a:t>
            </a:r>
            <a:r>
              <a:rPr lang="es-PE" dirty="0" smtClean="0"/>
              <a:t> </a:t>
            </a:r>
            <a:r>
              <a:rPr lang="es-PE" dirty="0" err="1" smtClean="0"/>
              <a:t>Coupled</a:t>
            </a:r>
            <a:r>
              <a:rPr lang="es-PE" dirty="0" smtClean="0"/>
              <a:t> </a:t>
            </a:r>
            <a:r>
              <a:rPr lang="es-PE" dirty="0" err="1" smtClean="0"/>
              <a:t>Device</a:t>
            </a:r>
            <a:endParaRPr lang="es-PE" dirty="0" smtClean="0"/>
          </a:p>
          <a:p>
            <a:pPr marL="533400" lvl="1" indent="-158750"/>
            <a:r>
              <a:rPr lang="es-PE" dirty="0" smtClean="0">
                <a:solidFill>
                  <a:srgbClr val="00B050"/>
                </a:solidFill>
              </a:rPr>
              <a:t>CMOS</a:t>
            </a:r>
            <a:r>
              <a:rPr lang="es-PE" dirty="0" smtClean="0"/>
              <a:t>: </a:t>
            </a:r>
            <a:r>
              <a:rPr lang="es-PE" dirty="0" err="1" smtClean="0"/>
              <a:t>Complementary</a:t>
            </a:r>
            <a:r>
              <a:rPr lang="es-PE" dirty="0" smtClean="0"/>
              <a:t> Metal Oxide Semiconductor</a:t>
            </a:r>
          </a:p>
          <a:p>
            <a:pPr>
              <a:spcBef>
                <a:spcPts val="1200"/>
              </a:spcBef>
            </a:pPr>
            <a:r>
              <a:rPr lang="es-PE" dirty="0" smtClean="0"/>
              <a:t>Tipos de procesamiento:</a:t>
            </a:r>
            <a:endParaRPr lang="es-PE" dirty="0"/>
          </a:p>
          <a:p>
            <a:pPr lvl="1"/>
            <a:r>
              <a:rPr lang="es-PE" dirty="0" smtClean="0"/>
              <a:t>Bajo nivel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(nivel de </a:t>
            </a:r>
            <a:r>
              <a:rPr lang="es-P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píxels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es-PE" dirty="0" smtClean="0"/>
              <a:t>→ procesamiento de imágenes</a:t>
            </a:r>
          </a:p>
          <a:p>
            <a:pPr lvl="1"/>
            <a:endParaRPr lang="es-PE" sz="1600" dirty="0"/>
          </a:p>
          <a:p>
            <a:pPr lvl="1"/>
            <a:endParaRPr lang="es-PE" sz="1600" dirty="0" smtClean="0"/>
          </a:p>
          <a:p>
            <a:pPr lvl="1"/>
            <a:endParaRPr lang="es-PE" sz="1600" dirty="0" smtClean="0"/>
          </a:p>
          <a:p>
            <a:pPr lvl="1"/>
            <a:endParaRPr lang="es-PE" sz="1000" dirty="0"/>
          </a:p>
          <a:p>
            <a:pPr lvl="1"/>
            <a:r>
              <a:rPr lang="es-PE" dirty="0" smtClean="0"/>
              <a:t>Alto nivel 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(detección de características) </a:t>
            </a:r>
            <a:r>
              <a:rPr lang="es-PE" dirty="0"/>
              <a:t>→ visión </a:t>
            </a:r>
            <a:r>
              <a:rPr lang="es-PE" dirty="0" smtClean="0"/>
              <a:t>computacional</a:t>
            </a:r>
            <a:endParaRPr lang="es-PE" dirty="0"/>
          </a:p>
        </p:txBody>
      </p:sp>
      <p:sp>
        <p:nvSpPr>
          <p:cNvPr id="5" name="4 Flecha derecha"/>
          <p:cNvSpPr/>
          <p:nvPr/>
        </p:nvSpPr>
        <p:spPr bwMode="auto">
          <a:xfrm>
            <a:off x="4571999" y="4482143"/>
            <a:ext cx="239486" cy="377371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Sistemas de Visión: Cámaras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556792"/>
            <a:ext cx="16097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851" y="4208884"/>
            <a:ext cx="10001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70784"/>
            <a:ext cx="1038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91" y="5593619"/>
            <a:ext cx="3032001" cy="119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6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5138238"/>
          </a:xfrm>
        </p:spPr>
        <p:txBody>
          <a:bodyPr/>
          <a:lstStyle/>
          <a:p>
            <a:r>
              <a:rPr lang="es-PE" sz="2000" dirty="0" smtClean="0">
                <a:solidFill>
                  <a:srgbClr val="0070C0"/>
                </a:solidFill>
              </a:rPr>
              <a:t>Piel artificial</a:t>
            </a:r>
          </a:p>
          <a:p>
            <a:pPr lvl="1"/>
            <a:r>
              <a:rPr lang="es-PE" sz="1800" dirty="0" smtClean="0"/>
              <a:t>Basado en sensores de presión </a:t>
            </a:r>
          </a:p>
          <a:p>
            <a:pPr lvl="1"/>
            <a:endParaRPr lang="es-PE" sz="1800" dirty="0"/>
          </a:p>
          <a:p>
            <a:pPr lvl="1"/>
            <a:endParaRPr lang="es-PE" sz="1800" dirty="0" smtClean="0"/>
          </a:p>
          <a:p>
            <a:pPr lvl="1"/>
            <a:endParaRPr lang="es-PE" sz="1800" dirty="0"/>
          </a:p>
          <a:p>
            <a:pPr lvl="1"/>
            <a:endParaRPr lang="es-PE" sz="1800" dirty="0" smtClean="0"/>
          </a:p>
          <a:p>
            <a:pPr lvl="1"/>
            <a:endParaRPr lang="es-PE" sz="1800" dirty="0"/>
          </a:p>
          <a:p>
            <a:pPr lvl="1"/>
            <a:endParaRPr lang="es-PE" sz="1200" dirty="0" smtClean="0"/>
          </a:p>
          <a:p>
            <a:pPr lvl="1"/>
            <a:r>
              <a:rPr lang="es-PE" sz="1800" dirty="0" smtClean="0"/>
              <a:t>Ejemplo: i-</a:t>
            </a:r>
            <a:r>
              <a:rPr lang="es-PE" sz="1800" dirty="0" err="1" smtClean="0"/>
              <a:t>Cub</a:t>
            </a:r>
            <a:endParaRPr lang="es-PE" sz="1800" dirty="0" smtClean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2894" y="2616648"/>
            <a:ext cx="2334034" cy="146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7"/>
          <p:cNvSpPr txBox="1"/>
          <p:nvPr/>
        </p:nvSpPr>
        <p:spPr>
          <a:xfrm>
            <a:off x="5265983" y="2923021"/>
            <a:ext cx="1269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Hex-o-SKIN</a:t>
            </a:r>
            <a:r>
              <a:rPr lang="es-PE" sz="1200" dirty="0" smtClean="0"/>
              <a:t> (TUM)</a:t>
            </a:r>
            <a:endParaRPr lang="en-US" sz="1200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5983" y="4660617"/>
            <a:ext cx="2179846" cy="196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0662" y="4911309"/>
            <a:ext cx="2188265" cy="16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Otros Sensores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06432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Sensores</a:t>
            </a:r>
            <a:r>
              <a:rPr lang="en-US" dirty="0" smtClean="0"/>
              <a:t> </a:t>
            </a:r>
            <a:r>
              <a:rPr lang="en-US" dirty="0" err="1"/>
              <a:t>Exteroceptivos</a:t>
            </a:r>
            <a:endParaRPr lang="es-P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79609"/>
          </a:xfrm>
        </p:spPr>
        <p:txBody>
          <a:bodyPr/>
          <a:lstStyle/>
          <a:p>
            <a:r>
              <a:rPr lang="es-PE" sz="2000" dirty="0">
                <a:solidFill>
                  <a:srgbClr val="0070C0"/>
                </a:solidFill>
              </a:rPr>
              <a:t>Sensores de toque</a:t>
            </a:r>
          </a:p>
          <a:p>
            <a:pPr lvl="1"/>
            <a:r>
              <a:rPr lang="es-PE" sz="1800" dirty="0" smtClean="0"/>
              <a:t>Basado en el cambio de capacitancia o resistencia eléctrica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1313" y="2791876"/>
            <a:ext cx="2050762" cy="335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../../_images/tactile_head_114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761" y="3038712"/>
            <a:ext cx="1718821" cy="135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"/>
          <p:cNvSpPr txBox="1"/>
          <p:nvPr/>
        </p:nvSpPr>
        <p:spPr>
          <a:xfrm>
            <a:off x="7084582" y="3426269"/>
            <a:ext cx="1145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 smtClean="0"/>
              <a:t>3 sensores capacitivos</a:t>
            </a:r>
            <a:endParaRPr lang="es-PE" sz="1600" dirty="0"/>
          </a:p>
        </p:txBody>
      </p:sp>
      <p:pic>
        <p:nvPicPr>
          <p:cNvPr id="18" name="Picture 6" descr="../../_images/hardware_bumper_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761" y="5080404"/>
            <a:ext cx="1776840" cy="12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7"/>
          <p:cNvCxnSpPr/>
          <p:nvPr/>
        </p:nvCxnSpPr>
        <p:spPr bwMode="auto">
          <a:xfrm>
            <a:off x="3109258" y="2892399"/>
            <a:ext cx="3048900" cy="82625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6"/>
          <p:cNvCxnSpPr/>
          <p:nvPr/>
        </p:nvCxnSpPr>
        <p:spPr bwMode="auto">
          <a:xfrm flipV="1">
            <a:off x="3773258" y="5817457"/>
            <a:ext cx="1592503" cy="20338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"/>
          <p:cNvSpPr txBox="1"/>
          <p:nvPr/>
        </p:nvSpPr>
        <p:spPr>
          <a:xfrm>
            <a:off x="7142601" y="5364016"/>
            <a:ext cx="1145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 smtClean="0"/>
              <a:t>2 </a:t>
            </a:r>
            <a:r>
              <a:rPr lang="es-PE" sz="1600" dirty="0" err="1" smtClean="0"/>
              <a:t>bumpers</a:t>
            </a:r>
            <a:endParaRPr lang="es-PE" sz="1600" dirty="0"/>
          </a:p>
        </p:txBody>
      </p:sp>
      <p:sp>
        <p:nvSpPr>
          <p:cNvPr id="13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Otros Sensores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99900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431803" y="5702586"/>
            <a:ext cx="8298833" cy="388306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/>
          <a:lstStyle/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 smtClean="0">
                <a:solidFill>
                  <a:schemeClr val="bg1">
                    <a:lumMod val="65000"/>
                  </a:schemeClr>
                </a:solidFill>
              </a:rPr>
              <a:t>Componentes de un robot</a:t>
            </a:r>
            <a:endParaRPr lang="es-PE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Estructura mecánica</a:t>
            </a: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Sistemas de actuación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>
                <a:solidFill>
                  <a:schemeClr val="bg1">
                    <a:lumMod val="65000"/>
                  </a:schemeClr>
                </a:solidFill>
              </a:rPr>
              <a:t>3.1.   Motores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 smtClean="0">
                <a:solidFill>
                  <a:schemeClr val="bg1">
                    <a:lumMod val="65000"/>
                  </a:schemeClr>
                </a:solidFill>
              </a:rPr>
              <a:t>3.2 .  Transmisión</a:t>
            </a:r>
            <a:endParaRPr lang="es-PE" sz="20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dirty="0">
                <a:solidFill>
                  <a:schemeClr val="bg1">
                    <a:lumMod val="65000"/>
                  </a:schemeClr>
                </a:solidFill>
              </a:rPr>
              <a:t>Sistemas de </a:t>
            </a:r>
            <a:r>
              <a:rPr lang="es-PE" sz="2400" dirty="0" err="1">
                <a:solidFill>
                  <a:schemeClr val="bg1">
                    <a:lumMod val="65000"/>
                  </a:schemeClr>
                </a:solidFill>
              </a:rPr>
              <a:t>sensado</a:t>
            </a:r>
            <a:endParaRPr lang="es-PE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>
                <a:solidFill>
                  <a:schemeClr val="bg1">
                    <a:lumMod val="65000"/>
                  </a:schemeClr>
                </a:solidFill>
              </a:rPr>
              <a:t>4.1 .  Sensores propioceptivos</a:t>
            </a:r>
          </a:p>
          <a:p>
            <a:pPr marL="457200" lvl="1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es-PE" sz="2000" dirty="0">
                <a:solidFill>
                  <a:schemeClr val="bg1">
                    <a:lumMod val="65000"/>
                  </a:schemeClr>
                </a:solidFill>
              </a:rPr>
              <a:t>4.2 .  Sensores </a:t>
            </a:r>
            <a:r>
              <a:rPr lang="es-PE" sz="2000" dirty="0" err="1">
                <a:solidFill>
                  <a:schemeClr val="bg1">
                    <a:lumMod val="65000"/>
                  </a:schemeClr>
                </a:solidFill>
              </a:rPr>
              <a:t>exteroceptivos</a:t>
            </a:r>
            <a:endParaRPr lang="es-PE" sz="20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lnSpc>
                <a:spcPts val="4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s-PE" sz="2400" b="1" dirty="0">
                <a:solidFill>
                  <a:srgbClr val="0000FF"/>
                </a:solidFill>
              </a:rPr>
              <a:t>Ejemplos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Temas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25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50">
        <p14:prism/>
      </p:transition>
    </mc:Choice>
    <mc:Fallback xmlns="">
      <p:transition spd="slow" advTm="5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 </a:t>
            </a:r>
            <a:r>
              <a:rPr lang="en-US" dirty="0" err="1" smtClean="0"/>
              <a:t>BibaBot</a:t>
            </a:r>
            <a:endParaRPr lang="es-PE" dirty="0"/>
          </a:p>
        </p:txBody>
      </p:sp>
      <p:pic>
        <p:nvPicPr>
          <p:cNvPr id="14" name="Picture 4" descr="D:\My Pictures\Fotos ASL &amp; Privat\BIBA-Robot\105-0578_IMG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6280" y="1637731"/>
            <a:ext cx="3193577" cy="41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6859234" y="2222352"/>
            <a:ext cx="15324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PE" sz="1800" b="0" i="0" dirty="0" smtClean="0">
                <a:solidFill>
                  <a:schemeClr val="tx1"/>
                </a:solidFill>
                <a:effectLst/>
              </a:rPr>
              <a:t>Cámara movible</a:t>
            </a:r>
            <a:endParaRPr lang="es-PE" sz="1800" b="0" dirty="0"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26489" y="1631249"/>
            <a:ext cx="22762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PE" sz="1800" b="0" i="0" dirty="0" smtClean="0">
                <a:solidFill>
                  <a:schemeClr val="tx1"/>
                </a:solidFill>
                <a:effectLst/>
              </a:rPr>
              <a:t>Cámara omnidireccional</a:t>
            </a:r>
            <a:endParaRPr lang="es-PE" sz="1800" b="0" dirty="0"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134211" y="2590298"/>
            <a:ext cx="26353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s-PE" sz="1800" b="0" i="0" smtClean="0">
                <a:solidFill>
                  <a:schemeClr val="tx1"/>
                </a:solidFill>
                <a:effectLst/>
              </a:rPr>
              <a:t>IMU</a:t>
            </a:r>
            <a:br>
              <a:rPr lang="es-PE" sz="1800" b="0" i="0" smtClean="0">
                <a:solidFill>
                  <a:schemeClr val="tx1"/>
                </a:solidFill>
                <a:effectLst/>
              </a:rPr>
            </a:br>
            <a:r>
              <a:rPr lang="es-PE" sz="1800" b="0" i="0" smtClean="0">
                <a:solidFill>
                  <a:schemeClr val="tx1"/>
                </a:solidFill>
                <a:effectLst/>
              </a:rPr>
              <a:t>(Unidad de </a:t>
            </a:r>
            <a:r>
              <a:rPr lang="es-PE" sz="1800" smtClean="0"/>
              <a:t>Medida Inercial)</a:t>
            </a:r>
            <a:endParaRPr lang="es-PE" sz="1800" b="0" i="0">
              <a:solidFill>
                <a:schemeClr val="tx1"/>
              </a:solidFill>
              <a:effectLst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6726260" y="3391764"/>
            <a:ext cx="21929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PE" sz="1800" b="0" i="0" dirty="0" smtClean="0">
                <a:solidFill>
                  <a:schemeClr val="tx1"/>
                </a:solidFill>
                <a:effectLst/>
              </a:rPr>
              <a:t>Sensores de ultrasonido</a:t>
            </a:r>
            <a:endParaRPr lang="es-PE" sz="1800" b="0" dirty="0"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6750050" y="4588517"/>
            <a:ext cx="22762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PE" sz="1800" b="0" i="0" dirty="0" smtClean="0">
                <a:solidFill>
                  <a:schemeClr val="tx1"/>
                </a:solidFill>
                <a:effectLst/>
              </a:rPr>
              <a:t>Sensor láser de distancia</a:t>
            </a:r>
            <a:endParaRPr lang="es-PE" sz="1800" b="0" dirty="0"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6681810" y="5154352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0" i="0" dirty="0">
                <a:solidFill>
                  <a:schemeClr val="tx1"/>
                </a:solidFill>
                <a:effectLst/>
              </a:rPr>
              <a:t>Bumper</a:t>
            </a:r>
            <a:endParaRPr lang="en-US" sz="1800" b="0" dirty="0"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482573" y="5021034"/>
            <a:ext cx="21095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s-PE" sz="1800" b="0" i="0" dirty="0" err="1" smtClean="0">
                <a:solidFill>
                  <a:schemeClr val="tx1"/>
                </a:solidFill>
                <a:effectLst/>
              </a:rPr>
              <a:t>Encoders</a:t>
            </a:r>
            <a:r>
              <a:rPr lang="es-PE" sz="1800" b="0" i="0" dirty="0" smtClean="0">
                <a:solidFill>
                  <a:schemeClr val="tx1"/>
                </a:solidFill>
                <a:effectLst/>
              </a:rPr>
              <a:t> en las ruedas</a:t>
            </a:r>
            <a:endParaRPr lang="es-PE" sz="1800" b="0" dirty="0"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29" name="Straight Arrow Connector 13"/>
          <p:cNvCxnSpPr/>
          <p:nvPr/>
        </p:nvCxnSpPr>
        <p:spPr bwMode="auto">
          <a:xfrm>
            <a:off x="2825086" y="3041268"/>
            <a:ext cx="1528550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15"/>
          <p:cNvCxnSpPr/>
          <p:nvPr/>
        </p:nvCxnSpPr>
        <p:spPr bwMode="auto">
          <a:xfrm>
            <a:off x="2687660" y="5205483"/>
            <a:ext cx="860758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18"/>
          <p:cNvCxnSpPr/>
          <p:nvPr/>
        </p:nvCxnSpPr>
        <p:spPr bwMode="auto">
          <a:xfrm>
            <a:off x="2756847" y="1795956"/>
            <a:ext cx="1528550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19"/>
          <p:cNvCxnSpPr/>
          <p:nvPr/>
        </p:nvCxnSpPr>
        <p:spPr bwMode="auto">
          <a:xfrm flipH="1">
            <a:off x="5378544" y="2366423"/>
            <a:ext cx="1412450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21"/>
          <p:cNvCxnSpPr/>
          <p:nvPr/>
        </p:nvCxnSpPr>
        <p:spPr bwMode="auto">
          <a:xfrm flipH="1">
            <a:off x="5839251" y="3529083"/>
            <a:ext cx="842559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23"/>
          <p:cNvCxnSpPr/>
          <p:nvPr/>
        </p:nvCxnSpPr>
        <p:spPr bwMode="auto">
          <a:xfrm flipH="1">
            <a:off x="5336843" y="4722423"/>
            <a:ext cx="1344967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25"/>
          <p:cNvCxnSpPr/>
          <p:nvPr/>
        </p:nvCxnSpPr>
        <p:spPr bwMode="auto">
          <a:xfrm flipH="1">
            <a:off x="5687374" y="5298033"/>
            <a:ext cx="877199" cy="1622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35 CuadroTexto"/>
          <p:cNvSpPr txBox="1"/>
          <p:nvPr/>
        </p:nvSpPr>
        <p:spPr>
          <a:xfrm>
            <a:off x="3878458" y="5827595"/>
            <a:ext cx="1960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 smtClean="0"/>
              <a:t>1 eslabón (cuerpo) </a:t>
            </a:r>
          </a:p>
          <a:p>
            <a:r>
              <a:rPr lang="es-PE" sz="1800" dirty="0" smtClean="0"/>
              <a:t>0 articulaciones</a:t>
            </a:r>
            <a:endParaRPr lang="es-PE" sz="1800" dirty="0"/>
          </a:p>
        </p:txBody>
      </p:sp>
    </p:spTree>
    <p:extLst>
      <p:ext uri="{BB962C8B-B14F-4D97-AF65-F5344CB8AC3E}">
        <p14:creationId xmlns:p14="http://schemas.microsoft.com/office/powerpoint/2010/main" val="34881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ASIMO</a:t>
            </a:r>
            <a:endParaRPr lang="es-PE" dirty="0"/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730597"/>
            <a:ext cx="2444774" cy="4434707"/>
          </a:xfrm>
          <a:prstGeom prst="rect">
            <a:avLst/>
          </a:prstGeom>
        </p:spPr>
      </p:pic>
      <p:sp>
        <p:nvSpPr>
          <p:cNvPr id="37" name="TextBox 7"/>
          <p:cNvSpPr txBox="1"/>
          <p:nvPr/>
        </p:nvSpPr>
        <p:spPr>
          <a:xfrm>
            <a:off x="755576" y="2131690"/>
            <a:ext cx="501953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dirty="0" smtClean="0">
                <a:latin typeface="Gill Sans"/>
              </a:rPr>
              <a:t>72 </a:t>
            </a:r>
            <a:r>
              <a:rPr lang="en-US" dirty="0" err="1" smtClean="0">
                <a:latin typeface="Gill Sans"/>
              </a:rPr>
              <a:t>eslabones</a:t>
            </a:r>
            <a:r>
              <a:rPr lang="en-US" dirty="0" smtClean="0">
                <a:latin typeface="Gill Sans"/>
              </a:rPr>
              <a:t> (</a:t>
            </a:r>
            <a:r>
              <a:rPr lang="en-US" dirty="0" err="1" smtClean="0">
                <a:latin typeface="Gill Sans"/>
              </a:rPr>
              <a:t>incluyendo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dedos</a:t>
            </a:r>
            <a:r>
              <a:rPr lang="en-US" dirty="0" smtClean="0">
                <a:latin typeface="Gill Sans"/>
              </a:rPr>
              <a:t>)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dirty="0" smtClean="0">
                <a:latin typeface="Gill Sans"/>
              </a:rPr>
              <a:t>26 </a:t>
            </a:r>
            <a:r>
              <a:rPr lang="en-US" dirty="0" err="1" smtClean="0">
                <a:latin typeface="Gill Sans"/>
              </a:rPr>
              <a:t>articulaciones</a:t>
            </a:r>
            <a:r>
              <a:rPr lang="en-US" dirty="0" smtClean="0">
                <a:latin typeface="Gill Sans"/>
              </a:rPr>
              <a:t> (</a:t>
            </a:r>
            <a:r>
              <a:rPr lang="en-US" dirty="0" err="1" smtClean="0">
                <a:latin typeface="Gill Sans"/>
              </a:rPr>
              <a:t>motores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eléctricos</a:t>
            </a:r>
            <a:r>
              <a:rPr lang="en-US" dirty="0" smtClean="0">
                <a:latin typeface="Gill Sans"/>
              </a:rPr>
              <a:t>)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dirty="0" smtClean="0">
                <a:latin typeface="Gill Sans"/>
              </a:rPr>
              <a:t>1 </a:t>
            </a:r>
            <a:r>
              <a:rPr lang="en-US" dirty="0" err="1" smtClean="0">
                <a:latin typeface="Gill Sans"/>
              </a:rPr>
              <a:t>Parlante</a:t>
            </a:r>
            <a:endParaRPr lang="en-US" dirty="0" smtClean="0">
              <a:latin typeface="Gill Sans"/>
            </a:endParaRP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dirty="0" err="1" smtClean="0">
                <a:latin typeface="Gill Sans"/>
              </a:rPr>
              <a:t>Cámaras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estéreo</a:t>
            </a:r>
            <a:endParaRPr lang="en-US" dirty="0" smtClean="0">
              <a:latin typeface="Gill Sans"/>
            </a:endParaRP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dirty="0" smtClean="0">
                <a:latin typeface="Gill Sans"/>
              </a:rPr>
              <a:t>Encoders </a:t>
            </a:r>
            <a:r>
              <a:rPr lang="en-US" dirty="0" err="1" smtClean="0">
                <a:latin typeface="Gill Sans"/>
              </a:rPr>
              <a:t>en</a:t>
            </a:r>
            <a:r>
              <a:rPr lang="en-US" dirty="0" smtClean="0">
                <a:latin typeface="Gill Sans"/>
              </a:rPr>
              <a:t> las </a:t>
            </a:r>
            <a:r>
              <a:rPr lang="en-US" dirty="0" err="1" smtClean="0">
                <a:latin typeface="Gill Sans"/>
              </a:rPr>
              <a:t>articulaciones</a:t>
            </a:r>
            <a:endParaRPr lang="en-US" dirty="0" smtClean="0">
              <a:latin typeface="Gill Sans"/>
            </a:endParaRP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dirty="0" err="1" smtClean="0">
                <a:latin typeface="Gill Sans"/>
              </a:rPr>
              <a:t>Unidad</a:t>
            </a:r>
            <a:r>
              <a:rPr lang="en-US" dirty="0" smtClean="0">
                <a:latin typeface="Gill Sans"/>
              </a:rPr>
              <a:t> de </a:t>
            </a:r>
            <a:r>
              <a:rPr lang="en-US" dirty="0" err="1" smtClean="0">
                <a:latin typeface="Gill Sans"/>
              </a:rPr>
              <a:t>medida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inercial</a:t>
            </a:r>
            <a:r>
              <a:rPr lang="en-US" dirty="0" smtClean="0">
                <a:latin typeface="Gill Sans"/>
              </a:rPr>
              <a:t> (IMU)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dirty="0" err="1" smtClean="0">
                <a:latin typeface="Gill Sans"/>
              </a:rPr>
              <a:t>Sensores</a:t>
            </a:r>
            <a:r>
              <a:rPr lang="en-US" dirty="0" smtClean="0">
                <a:latin typeface="Gill Sans"/>
              </a:rPr>
              <a:t> de </a:t>
            </a:r>
            <a:r>
              <a:rPr lang="en-US" dirty="0" err="1" smtClean="0">
                <a:latin typeface="Gill Sans"/>
              </a:rPr>
              <a:t>presión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en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los</a:t>
            </a:r>
            <a:r>
              <a:rPr lang="en-US" dirty="0" smtClean="0">
                <a:latin typeface="Gill Sans"/>
              </a:rPr>
              <a:t> pies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dirty="0" err="1" smtClean="0">
                <a:latin typeface="Gill Sans"/>
              </a:rPr>
              <a:t>Sensores</a:t>
            </a:r>
            <a:r>
              <a:rPr lang="en-US" dirty="0" smtClean="0">
                <a:latin typeface="Gill Sans"/>
              </a:rPr>
              <a:t> de </a:t>
            </a:r>
            <a:r>
              <a:rPr lang="en-US" dirty="0" err="1" smtClean="0">
                <a:latin typeface="Gill Sans"/>
              </a:rPr>
              <a:t>fuerza</a:t>
            </a:r>
            <a:r>
              <a:rPr lang="en-US" dirty="0" smtClean="0">
                <a:latin typeface="Gill Sans"/>
              </a:rPr>
              <a:t>/torque </a:t>
            </a:r>
            <a:r>
              <a:rPr lang="en-US" dirty="0" err="1" smtClean="0">
                <a:latin typeface="Gill Sans"/>
              </a:rPr>
              <a:t>en</a:t>
            </a:r>
            <a:r>
              <a:rPr lang="en-US" dirty="0" smtClean="0">
                <a:latin typeface="Gill Sans"/>
              </a:rPr>
              <a:t> las </a:t>
            </a:r>
            <a:r>
              <a:rPr lang="en-US" dirty="0" err="1" smtClean="0">
                <a:latin typeface="Gill Sans"/>
              </a:rPr>
              <a:t>manos</a:t>
            </a:r>
            <a:endParaRPr lang="en-US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278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Robot CHIMP</a:t>
            </a:r>
            <a:endParaRPr lang="es-PE" dirty="0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54" y="1365473"/>
            <a:ext cx="558165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421135" y="6074132"/>
            <a:ext cx="6751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Gill Sans"/>
              </a:rPr>
              <a:t>CHIMP, the CMU Highly Intelligent Mobile </a:t>
            </a:r>
            <a:r>
              <a:rPr lang="en-US" sz="1400" b="1" dirty="0" smtClean="0">
                <a:latin typeface="Gill Sans"/>
              </a:rPr>
              <a:t>Platform</a:t>
            </a:r>
            <a:r>
              <a:rPr lang="en-US" sz="1400" dirty="0" smtClean="0">
                <a:latin typeface="Gill Sans"/>
              </a:rPr>
              <a:t>, </a:t>
            </a:r>
            <a:r>
              <a:rPr lang="en-US" sz="1400" dirty="0">
                <a:latin typeface="Gill Sans"/>
              </a:rPr>
              <a:t>Journal of Field Robotics 32(2), 209–228 (2015)</a:t>
            </a:r>
            <a:r>
              <a:rPr lang="en-US" sz="1400" dirty="0">
                <a:latin typeface="Gill Sans"/>
              </a:rPr>
              <a:t> </a:t>
            </a:r>
            <a:endParaRPr lang="es-PE" sz="14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22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464496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/>
          <a:p>
            <a:pPr>
              <a:defRPr i="0"/>
            </a:pPr>
            <a:r>
              <a:rPr lang="es-PE" dirty="0" smtClean="0">
                <a:solidFill>
                  <a:schemeClr val="accent5">
                    <a:lumMod val="75000"/>
                  </a:schemeClr>
                </a:solidFill>
                <a:latin typeface="Gill Sans"/>
              </a:rPr>
              <a:t>Los componentes principales de un robot son: la estructura mecánica, los sistemas de actuación, los sistemas de </a:t>
            </a:r>
            <a:r>
              <a:rPr lang="es-PE" dirty="0" err="1" smtClean="0">
                <a:solidFill>
                  <a:schemeClr val="accent5">
                    <a:lumMod val="75000"/>
                  </a:schemeClr>
                </a:solidFill>
                <a:latin typeface="Gill Sans"/>
              </a:rPr>
              <a:t>sensado</a:t>
            </a:r>
            <a:r>
              <a:rPr lang="es-PE" dirty="0" smtClean="0">
                <a:solidFill>
                  <a:schemeClr val="accent5">
                    <a:lumMod val="75000"/>
                  </a:schemeClr>
                </a:solidFill>
                <a:latin typeface="Gill Sans"/>
              </a:rPr>
              <a:t> y los sistemas de control</a:t>
            </a:r>
          </a:p>
          <a:p>
            <a:pPr>
              <a:defRPr i="0"/>
            </a:pPr>
            <a:endParaRPr lang="es-PE" dirty="0" smtClean="0">
              <a:solidFill>
                <a:schemeClr val="accent5">
                  <a:lumMod val="75000"/>
                </a:schemeClr>
              </a:solidFill>
              <a:latin typeface="Gill Sans"/>
            </a:endParaRPr>
          </a:p>
          <a:p>
            <a:pPr>
              <a:defRPr i="0"/>
            </a:pPr>
            <a:r>
              <a:rPr lang="es-PE" dirty="0" smtClean="0">
                <a:solidFill>
                  <a:schemeClr val="accent5">
                    <a:lumMod val="75000"/>
                  </a:schemeClr>
                </a:solidFill>
                <a:latin typeface="Gill Sans"/>
              </a:rPr>
              <a:t>El uso de determinados actuadores o sensores depende de la aplicación del sistema</a:t>
            </a:r>
          </a:p>
          <a:p>
            <a:pPr>
              <a:defRPr i="0"/>
            </a:pPr>
            <a:endParaRPr lang="es-PE" dirty="0" smtClean="0">
              <a:solidFill>
                <a:schemeClr val="accent5">
                  <a:lumMod val="75000"/>
                </a:schemeClr>
              </a:solidFill>
              <a:latin typeface="Gill Sans"/>
            </a:endParaRPr>
          </a:p>
          <a:p>
            <a:pPr>
              <a:defRPr i="0"/>
            </a:pPr>
            <a:r>
              <a:rPr lang="es-PE" dirty="0" smtClean="0">
                <a:solidFill>
                  <a:schemeClr val="accent5">
                    <a:lumMod val="75000"/>
                  </a:schemeClr>
                </a:solidFill>
                <a:latin typeface="Gill Sans"/>
              </a:rPr>
              <a:t>Los actuadores generan movimiento y generalmente usan transmisiones</a:t>
            </a:r>
          </a:p>
          <a:p>
            <a:pPr>
              <a:defRPr i="0"/>
            </a:pPr>
            <a:endParaRPr lang="es-PE" dirty="0">
              <a:solidFill>
                <a:schemeClr val="accent5">
                  <a:lumMod val="75000"/>
                </a:schemeClr>
              </a:solidFill>
              <a:latin typeface="Gill Sans"/>
            </a:endParaRPr>
          </a:p>
          <a:p>
            <a:pPr>
              <a:defRPr i="0"/>
            </a:pPr>
            <a:r>
              <a:rPr lang="es-PE" dirty="0" smtClean="0">
                <a:solidFill>
                  <a:schemeClr val="accent5">
                    <a:lumMod val="75000"/>
                  </a:schemeClr>
                </a:solidFill>
                <a:latin typeface="Gill Sans"/>
              </a:rPr>
              <a:t>Los sensores permiten obtener información del ambiente para tomar “decisiones” según esta información </a:t>
            </a:r>
          </a:p>
          <a:p>
            <a:pPr>
              <a:defRPr i="0"/>
            </a:pPr>
            <a:endParaRPr lang="es-PE" dirty="0">
              <a:solidFill>
                <a:schemeClr val="accent5">
                  <a:lumMod val="75000"/>
                </a:schemeClr>
              </a:solidFill>
              <a:latin typeface="Gill Sans"/>
            </a:endParaRPr>
          </a:p>
        </p:txBody>
      </p:sp>
      <p:sp>
        <p:nvSpPr>
          <p:cNvPr id="701" name="Shape 701"/>
          <p:cNvSpPr>
            <a:spLocks noGrp="1"/>
          </p:cNvSpPr>
          <p:nvPr>
            <p:ph type="title"/>
          </p:nvPr>
        </p:nvSpPr>
        <p:spPr>
          <a:xfrm>
            <a:off x="457200" y="706119"/>
            <a:ext cx="8229600" cy="7066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PE" dirty="0" smtClean="0">
                <a:solidFill>
                  <a:srgbClr val="C00000"/>
                </a:solidFill>
                <a:latin typeface="Gill Sans"/>
              </a:rPr>
              <a:t>Conclusiones</a:t>
            </a:r>
            <a:endParaRPr lang="es-PE" dirty="0">
              <a:solidFill>
                <a:srgbClr val="C00000"/>
              </a:solidFill>
              <a:latin typeface="Gill Sans"/>
            </a:endParaRPr>
          </a:p>
        </p:txBody>
      </p:sp>
      <p:sp>
        <p:nvSpPr>
          <p:cNvPr id="4" name="Shape 698"/>
          <p:cNvSpPr txBox="1">
            <a:spLocks/>
          </p:cNvSpPr>
          <p:nvPr/>
        </p:nvSpPr>
        <p:spPr>
          <a:xfrm>
            <a:off x="8780151" y="6601878"/>
            <a:ext cx="296136" cy="231424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76786" tIns="38393" rIns="76786" bIns="38393" rtlCol="0" anchor="ctr">
            <a:spAutoFit/>
          </a:bodyPr>
          <a:lstStyle>
            <a:defPPr>
              <a:defRPr lang="es-PE"/>
            </a:defPPr>
            <a:lvl1pPr marL="0" algn="r" defTabSz="91426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30" algn="l" defTabSz="9142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0" algn="l" defTabSz="9142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2" algn="l" defTabSz="9142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1" algn="l" defTabSz="9142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1" algn="l" defTabSz="9142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1" algn="l" defTabSz="9142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10" algn="l" defTabSz="9142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40" algn="l" defTabSz="9142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6CB4B4D-7CA3-9044-876B-883B54F8677D}" type="slidenum">
              <a:rPr lang="es-PE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pPr algn="l"/>
              <a:t>99</a:t>
            </a:fld>
            <a:endParaRPr lang="es-PE" sz="100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779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13836</TotalTime>
  <Words>4486</Words>
  <Application>Microsoft Office PowerPoint</Application>
  <PresentationFormat>Presentación en pantalla (4:3)</PresentationFormat>
  <Paragraphs>1182</Paragraphs>
  <Slides>100</Slides>
  <Notes>0</Notes>
  <HiddenSlides>0</HiddenSlides>
  <MMClips>6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100</vt:i4>
      </vt:variant>
    </vt:vector>
  </HeadingPairs>
  <TitlesOfParts>
    <vt:vector size="102" baseType="lpstr">
      <vt:lpstr>Tema de Office</vt:lpstr>
      <vt:lpstr>Equation</vt:lpstr>
      <vt:lpstr>Presentación de PowerPoint</vt:lpstr>
      <vt:lpstr>Temas</vt:lpstr>
      <vt:lpstr>Componentes de un Robot</vt:lpstr>
      <vt:lpstr>Componentes de un Robot</vt:lpstr>
      <vt:lpstr>Componentes de un Robot</vt:lpstr>
      <vt:lpstr>Componentes de un Robot</vt:lpstr>
      <vt:lpstr>Componentes de un Robot</vt:lpstr>
      <vt:lpstr>Componentes de un Robot</vt:lpstr>
      <vt:lpstr>Temas</vt:lpstr>
      <vt:lpstr>Estructura Mecánica</vt:lpstr>
      <vt:lpstr>Estructura Mecánica</vt:lpstr>
      <vt:lpstr>Estructura Mecánica</vt:lpstr>
      <vt:lpstr>Estructura Mecánica</vt:lpstr>
      <vt:lpstr>Estructura Mecánica</vt:lpstr>
      <vt:lpstr>Estructura Mecánica</vt:lpstr>
      <vt:lpstr>Estructura Mecánica</vt:lpstr>
      <vt:lpstr>Estructura Mecánica</vt:lpstr>
      <vt:lpstr>Estructura Mecánica</vt:lpstr>
      <vt:lpstr>Estructura Mecánica</vt:lpstr>
      <vt:lpstr>Estructura Mecánica</vt:lpstr>
      <vt:lpstr>Estructura Mecánica</vt:lpstr>
      <vt:lpstr>Temas</vt:lpstr>
      <vt:lpstr>Sistemas de Actuación</vt:lpstr>
      <vt:lpstr>Sistemas de Actuación</vt:lpstr>
      <vt:lpstr>Sistemas de Actuación</vt:lpstr>
      <vt:lpstr>Temas</vt:lpstr>
      <vt:lpstr>Sistemas de Actuación: Motores</vt:lpstr>
      <vt:lpstr>Sistemas de Actuación: Motores</vt:lpstr>
      <vt:lpstr>Sistemas de Actuación: Motores</vt:lpstr>
      <vt:lpstr>Sistemas de Actuación: Motores</vt:lpstr>
      <vt:lpstr>Sistemas de Actuación: Motores</vt:lpstr>
      <vt:lpstr>Sistemas de Actuación: Motores</vt:lpstr>
      <vt:lpstr>Sistemas de Actuación: Motores</vt:lpstr>
      <vt:lpstr>Sistemas de Actuación: Motores</vt:lpstr>
      <vt:lpstr>Sistemas de Actuación: Motores</vt:lpstr>
      <vt:lpstr>Temas</vt:lpstr>
      <vt:lpstr>Sistemas de Actuación: Transmisión</vt:lpstr>
      <vt:lpstr>Sistemas de Actuación: Transmisión</vt:lpstr>
      <vt:lpstr>Sistemas de Actuación: Transmisión</vt:lpstr>
      <vt:lpstr>Presentación de PowerPoint</vt:lpstr>
      <vt:lpstr>Sistemas de Actuación: Transmisión</vt:lpstr>
      <vt:lpstr>Sistemas de Actuación: Transmisión</vt:lpstr>
      <vt:lpstr>Sistemas de Actuación: Transmisión</vt:lpstr>
      <vt:lpstr>Sistemas de Actuación: Transmisión</vt:lpstr>
      <vt:lpstr>Sistemas de Actuación: Transmisión</vt:lpstr>
      <vt:lpstr>Temas</vt:lpstr>
      <vt:lpstr>Sistemas de Sensado</vt:lpstr>
      <vt:lpstr>Sistemas de Sensado</vt:lpstr>
      <vt:lpstr>Sistemas de Sensado</vt:lpstr>
      <vt:lpstr>Sistemas de Sensado</vt:lpstr>
      <vt:lpstr>Sistemas de Sensado</vt:lpstr>
      <vt:lpstr>Sistemas de Sensado</vt:lpstr>
      <vt:lpstr>Sistemas de Sensado</vt:lpstr>
      <vt:lpstr>Temas</vt:lpstr>
      <vt:lpstr>Sensores Propioceptivos: Posición</vt:lpstr>
      <vt:lpstr>Sensores Propioceptivos: Posición</vt:lpstr>
      <vt:lpstr>Sensores Propioceptivos: Posición</vt:lpstr>
      <vt:lpstr>Sensores Propioceptivos: Posición</vt:lpstr>
      <vt:lpstr>Sensores Propioceptivos: Posición</vt:lpstr>
      <vt:lpstr>Sensores Propioceptivos: Posición</vt:lpstr>
      <vt:lpstr>Sensores Propioceptivos: Posición</vt:lpstr>
      <vt:lpstr>Sensores Propioceptivos: Posición</vt:lpstr>
      <vt:lpstr>Sensores Propioceptivos: Posición</vt:lpstr>
      <vt:lpstr>Sensores Propioceptivos: Velocidad</vt:lpstr>
      <vt:lpstr>Sensores Propioceptivos: Velocidad</vt:lpstr>
      <vt:lpstr>Sensores Propioceptivos: Velocidad</vt:lpstr>
      <vt:lpstr>Sensores Propioceptivos: Velocidad</vt:lpstr>
      <vt:lpstr>Sensores Propioceptivos: Velocidad</vt:lpstr>
      <vt:lpstr>Sensores Propioceptivos: Orientación</vt:lpstr>
      <vt:lpstr>Sensores Propioceptivos: Orientación</vt:lpstr>
      <vt:lpstr>Sensores Propioceptivos: Orientación</vt:lpstr>
      <vt:lpstr>Sensores Propioceptivos: Orientación</vt:lpstr>
      <vt:lpstr>Sensores Propioceptivos: Orientación</vt:lpstr>
      <vt:lpstr>Sensores Propioceptivos: Aceleración</vt:lpstr>
      <vt:lpstr>Sensores Propioceptivos: Aceleración</vt:lpstr>
      <vt:lpstr>Sensores Propioceptivos: Aceleración</vt:lpstr>
      <vt:lpstr>Sensores Propioceptivos: Aceleración</vt:lpstr>
      <vt:lpstr>Sensores Propioceptivos</vt:lpstr>
      <vt:lpstr>Temas</vt:lpstr>
      <vt:lpstr>Sensores Exteroceptivos</vt:lpstr>
      <vt:lpstr>Sensores Exteroceptivos</vt:lpstr>
      <vt:lpstr>Sensores Exteroceptivos</vt:lpstr>
      <vt:lpstr>Sensores Exteroceptivos</vt:lpstr>
      <vt:lpstr>Sensores Exteroceptivos</vt:lpstr>
      <vt:lpstr>Sensores Exteroceptivos</vt:lpstr>
      <vt:lpstr>Sensores Exteroceptivos</vt:lpstr>
      <vt:lpstr>Sensores Exteroceptivos</vt:lpstr>
      <vt:lpstr>Sensores Exteroceptivos</vt:lpstr>
      <vt:lpstr>Sensores Exteroceptivos</vt:lpstr>
      <vt:lpstr>Sensores Exteroceptivos</vt:lpstr>
      <vt:lpstr>Sensores Exteroceptivos</vt:lpstr>
      <vt:lpstr>Sensores Exteroceptivos</vt:lpstr>
      <vt:lpstr>Sensores Exteroceptivos</vt:lpstr>
      <vt:lpstr>Sensores Exteroceptivos</vt:lpstr>
      <vt:lpstr>Temas</vt:lpstr>
      <vt:lpstr>Robot BibaBot</vt:lpstr>
      <vt:lpstr>ASIMO</vt:lpstr>
      <vt:lpstr>Robot CHIMP</vt:lpstr>
      <vt:lpstr>Conclusiones</vt:lpstr>
      <vt:lpstr>Referencias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Robótica</dc:title>
  <dc:creator>Oscar Efrain Ramos Ponce</dc:creator>
  <cp:lastModifiedBy>Oscar Efrain Ramos Ponce</cp:lastModifiedBy>
  <cp:revision>1105</cp:revision>
  <cp:lastPrinted>2016-09-18T22:10:03Z</cp:lastPrinted>
  <dcterms:created xsi:type="dcterms:W3CDTF">2016-08-26T16:08:47Z</dcterms:created>
  <dcterms:modified xsi:type="dcterms:W3CDTF">2017-04-19T05:12:48Z</dcterms:modified>
</cp:coreProperties>
</file>